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_rels/notesSlide9.xml.rels" ContentType="application/vnd.openxmlformats-package.relationships+xml"/>
  <Override PartName="/ppt/notesSlides/_rels/notesSlide8.xml.rels" ContentType="application/vnd.openxmlformats-package.relationships+xml"/>
  <Override PartName="/ppt/notesSlides/_rels/notesSlide2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_rels/presentation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0080625" cy="7559675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3000"/>
              </a:lnSpc>
              <a:buNone/>
            </a:pPr>
            <a:r>
              <a:rPr b="0" lang="en-GB" sz="5900" spc="-1" strike="noStrike">
                <a:solidFill>
                  <a:srgbClr val="000000"/>
                </a:solidFill>
                <a:latin typeface="Arial"/>
              </a:rPr>
              <a:t>Clique para mover o slide</a:t>
            </a:r>
            <a:endParaRPr b="0" lang="en-GB" sz="5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pt-BR" sz="2000" spc="-1" strike="noStrike">
                <a:latin typeface="Arial"/>
              </a:rPr>
              <a:t>Clique para editar o formato de notas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pt-BR" sz="1400" spc="-1" strike="noStrike">
                <a:latin typeface="Times New Roman"/>
              </a:rPr>
              <a:t>&lt;cabeçalho&gt;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pt-BR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pt-BR" sz="1400" spc="-1" strike="noStrike">
                <a:latin typeface="Times New Roman"/>
              </a:rPr>
              <a:t>&lt;data/hora&gt;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pt-BR" sz="1400" spc="-1" strike="noStrike">
                <a:latin typeface="Times New Roman"/>
              </a:defRPr>
            </a:lvl1pPr>
          </a:lstStyle>
          <a:p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pt-BR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5DB5AF0E-F30A-4A12-A313-DE1C68530480}" type="slidenum">
              <a:rPr b="0" lang="pt-BR" sz="1400" spc="-1" strike="noStrike">
                <a:latin typeface="Times New Roman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sldNum" idx="13"/>
          </p:nvPr>
        </p:nvSpPr>
        <p:spPr>
          <a:xfrm>
            <a:off x="4278240" y="10156680"/>
            <a:ext cx="3279240" cy="533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</a:tabLst>
            </a:pPr>
            <a:fld id="{9177C547-12BD-4B36-820F-37FADADB7214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6360" cy="4008240"/>
          </a:xfrm>
          <a:prstGeom prst="rect">
            <a:avLst/>
          </a:prstGeom>
          <a:ln w="0">
            <a:noFill/>
          </a:ln>
        </p:spPr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endParaRPr b="0" lang="pt-BR" sz="20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sldNum" idx="14"/>
          </p:nvPr>
        </p:nvSpPr>
        <p:spPr>
          <a:xfrm>
            <a:off x="4278240" y="10156680"/>
            <a:ext cx="3279240" cy="533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</a:tabLst>
            </a:pPr>
            <a:fld id="{4AF4C95B-7AFE-4143-B8FC-77D6A952DDA5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6360" cy="4008240"/>
          </a:xfrm>
          <a:prstGeom prst="rect">
            <a:avLst/>
          </a:prstGeom>
          <a:ln w="0">
            <a:noFill/>
          </a:ln>
        </p:spPr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endParaRPr b="0" lang="pt-BR" sz="20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ldNum" idx="15"/>
          </p:nvPr>
        </p:nvSpPr>
        <p:spPr>
          <a:xfrm>
            <a:off x="4278240" y="10156680"/>
            <a:ext cx="3279240" cy="533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</a:tabLst>
            </a:pPr>
            <a:fld id="{1C8A8797-EB20-4826-89B7-0B6D570E40F9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6360" cy="4008240"/>
          </a:xfrm>
          <a:prstGeom prst="rect">
            <a:avLst/>
          </a:prstGeom>
          <a:ln w="0">
            <a:noFill/>
          </a:ln>
        </p:spPr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endParaRPr b="0" lang="pt-BR" sz="20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ldNum" idx="16"/>
          </p:nvPr>
        </p:nvSpPr>
        <p:spPr>
          <a:xfrm>
            <a:off x="4278240" y="10156680"/>
            <a:ext cx="3279240" cy="533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</a:tabLst>
            </a:pPr>
            <a:fld id="{DE6912D6-76A6-4C7F-B25F-73A7B8A48469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6360" cy="4008240"/>
          </a:xfrm>
          <a:prstGeom prst="rect">
            <a:avLst/>
          </a:prstGeom>
          <a:ln w="0">
            <a:noFill/>
          </a:ln>
        </p:spPr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endParaRPr b="0" lang="pt-BR" sz="20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ldNum" idx="17"/>
          </p:nvPr>
        </p:nvSpPr>
        <p:spPr>
          <a:xfrm>
            <a:off x="4278240" y="10156680"/>
            <a:ext cx="3279240" cy="533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</a:tabLst>
            </a:pPr>
            <a:fld id="{C173E258-C30C-4046-A3F5-8AC57F4764B9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6360" cy="4008240"/>
          </a:xfrm>
          <a:prstGeom prst="rect">
            <a:avLst/>
          </a:prstGeom>
          <a:ln w="0">
            <a:noFill/>
          </a:ln>
        </p:spPr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endParaRPr b="0" lang="pt-BR" sz="20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ldImg"/>
          </p:nvPr>
        </p:nvSpPr>
        <p:spPr>
          <a:xfrm>
            <a:off x="1108080" y="812880"/>
            <a:ext cx="5341680" cy="4006440"/>
          </a:xfrm>
          <a:prstGeom prst="rect">
            <a:avLst/>
          </a:prstGeom>
          <a:ln w="0">
            <a:noFill/>
          </a:ln>
        </p:spPr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6560" cy="4809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sldNum" idx="18"/>
          </p:nvPr>
        </p:nvSpPr>
        <p:spPr>
          <a:xfrm>
            <a:off x="4278240" y="10156680"/>
            <a:ext cx="3279240" cy="533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</a:tabLst>
            </a:pPr>
            <a:fld id="{733AFB9E-3D9F-4646-B40A-EE5F1FCA3715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sldImg"/>
          </p:nvPr>
        </p:nvSpPr>
        <p:spPr>
          <a:xfrm>
            <a:off x="1108080" y="812880"/>
            <a:ext cx="5341680" cy="4006440"/>
          </a:xfrm>
          <a:prstGeom prst="rect">
            <a:avLst/>
          </a:prstGeom>
          <a:ln w="0">
            <a:noFill/>
          </a:ln>
        </p:spPr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6560" cy="4809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sldNum" idx="19"/>
          </p:nvPr>
        </p:nvSpPr>
        <p:spPr>
          <a:xfrm>
            <a:off x="4278240" y="10156680"/>
            <a:ext cx="3279240" cy="533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</a:tabLst>
            </a:pPr>
            <a:fld id="{AD6D9F41-3F18-494F-8C48-D4F96A64A643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ldImg"/>
          </p:nvPr>
        </p:nvSpPr>
        <p:spPr>
          <a:xfrm>
            <a:off x="1108080" y="812880"/>
            <a:ext cx="5341680" cy="4006440"/>
          </a:xfrm>
          <a:prstGeom prst="rect">
            <a:avLst/>
          </a:prstGeom>
          <a:ln w="0">
            <a:noFill/>
          </a:ln>
        </p:spPr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6560" cy="4809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sldNum" idx="20"/>
          </p:nvPr>
        </p:nvSpPr>
        <p:spPr>
          <a:xfrm>
            <a:off x="4278240" y="10156680"/>
            <a:ext cx="3279240" cy="533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</a:tabLst>
            </a:pPr>
            <a:fld id="{651EAEB1-85D9-4A8E-A016-21111ED93B43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0CD598E-CAFB-48E7-BAD6-B23F2B41D01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154080"/>
            <a:ext cx="9072000" cy="155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3000"/>
              </a:lnSpc>
              <a:buNone/>
            </a:pPr>
            <a:endParaRPr b="0" lang="en-GB" sz="5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CFF30B2-A729-43BA-A342-E4D78669DA8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154080"/>
            <a:ext cx="9072000" cy="155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3000"/>
              </a:lnSpc>
              <a:buNone/>
            </a:pPr>
            <a:endParaRPr b="0" lang="en-GB" sz="5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D0C9403-C52D-4194-A15B-D410F24ECB2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154080"/>
            <a:ext cx="9072000" cy="155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3000"/>
              </a:lnSpc>
              <a:buNone/>
            </a:pPr>
            <a:endParaRPr b="0" lang="en-GB" sz="5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D6F2799-16ED-4155-83E7-2CF2351BE54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66462AC-7EA4-4EA1-B8E8-7B56FE1EFC0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154080"/>
            <a:ext cx="9072000" cy="155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3000"/>
              </a:lnSpc>
              <a:buNone/>
            </a:pPr>
            <a:endParaRPr b="0" lang="en-GB" sz="5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120E461-F6D2-4CF2-8723-7862DF2AB6B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154080"/>
            <a:ext cx="9072000" cy="155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3000"/>
              </a:lnSpc>
              <a:buNone/>
            </a:pPr>
            <a:endParaRPr b="0" lang="en-GB" sz="5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945AC1A-1B66-4178-B2CC-EF586651F2A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154080"/>
            <a:ext cx="9072000" cy="155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3000"/>
              </a:lnSpc>
              <a:buNone/>
            </a:pPr>
            <a:endParaRPr b="0" lang="en-GB" sz="5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0C70F6F-AC2F-451D-9EDF-881CED61688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154080"/>
            <a:ext cx="9072000" cy="155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3000"/>
              </a:lnSpc>
              <a:buNone/>
            </a:pPr>
            <a:endParaRPr b="0" lang="en-GB" sz="5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3E2C4DA-B022-4A0D-93E2-84155127DA5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4B97DAE-AE76-42EB-8F4F-126A89F1E4D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154080"/>
            <a:ext cx="9072000" cy="155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3000"/>
              </a:lnSpc>
              <a:buNone/>
            </a:pPr>
            <a:endParaRPr b="0" lang="en-GB" sz="5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BAA4070-BFDB-4EB2-A4CD-FF14E4E1D8E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154080"/>
            <a:ext cx="9072000" cy="155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3000"/>
              </a:lnSpc>
              <a:buNone/>
            </a:pPr>
            <a:endParaRPr b="0" lang="en-GB" sz="5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4BF7693-8A32-4207-AE40-73604F1C054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154080"/>
            <a:ext cx="9072000" cy="155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3000"/>
              </a:lnSpc>
              <a:buNone/>
            </a:pPr>
            <a:endParaRPr b="0" lang="en-GB" sz="5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FED22DB-AF62-4EB2-8986-B389EC2BA86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154080"/>
            <a:ext cx="9072000" cy="155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3000"/>
              </a:lnSpc>
              <a:buNone/>
            </a:pPr>
            <a:endParaRPr b="0" lang="en-GB" sz="5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4023FD9-850A-42F0-BF00-85F15124069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154080"/>
            <a:ext cx="9072000" cy="155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3000"/>
              </a:lnSpc>
              <a:buNone/>
            </a:pPr>
            <a:endParaRPr b="0" lang="en-GB" sz="5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F97042C-7965-417A-AC07-77892C349E8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154080"/>
            <a:ext cx="9072000" cy="155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3000"/>
              </a:lnSpc>
              <a:buNone/>
            </a:pPr>
            <a:endParaRPr b="0" lang="en-GB" sz="5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F34886E-DDBD-4549-B9DD-51B6B1C16D1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154080"/>
            <a:ext cx="9072000" cy="155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3000"/>
              </a:lnSpc>
              <a:buNone/>
            </a:pPr>
            <a:endParaRPr b="0" lang="en-GB" sz="5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131DF15-6007-4F95-84BD-4088D93B3EC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53FC0B6-4614-4A55-90C4-402F21B4F8E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154080"/>
            <a:ext cx="9072000" cy="155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3000"/>
              </a:lnSpc>
              <a:buNone/>
            </a:pPr>
            <a:endParaRPr b="0" lang="en-GB" sz="5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70D80A3-EB43-4541-B590-BF45C627C31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154080"/>
            <a:ext cx="9072000" cy="155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3000"/>
              </a:lnSpc>
              <a:buNone/>
            </a:pPr>
            <a:endParaRPr b="0" lang="en-GB" sz="5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EBAC5C4-0824-4B24-ADA3-1454807C36F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154080"/>
            <a:ext cx="9072000" cy="155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3000"/>
              </a:lnSpc>
              <a:buNone/>
            </a:pPr>
            <a:endParaRPr b="0" lang="en-GB" sz="5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B734280-3A1C-411D-A35D-D4E114B4FF4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154080"/>
            <a:ext cx="9072000" cy="155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3000"/>
              </a:lnSpc>
              <a:buNone/>
            </a:pPr>
            <a:endParaRPr b="0" lang="en-GB" sz="5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C01EC23-75B9-49A1-B4E6-C6FC5AB5E5D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154080"/>
            <a:ext cx="9072000" cy="155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3000"/>
              </a:lnSpc>
              <a:buNone/>
            </a:pPr>
            <a:endParaRPr b="0" lang="en-GB" sz="5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E8FBB0A-5CAA-4E69-82AF-092198E510E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BE6D876-D9F6-40CF-B458-C171049D15A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154080"/>
            <a:ext cx="9072000" cy="155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3000"/>
              </a:lnSpc>
              <a:buNone/>
            </a:pPr>
            <a:endParaRPr b="0" lang="en-GB" sz="5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543CE97-0672-4749-A8C4-17612547742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154080"/>
            <a:ext cx="9072000" cy="155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3000"/>
              </a:lnSpc>
              <a:buNone/>
            </a:pPr>
            <a:endParaRPr b="0" lang="en-GB" sz="5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07D3633-F829-419C-866C-AD280DFF33F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154080"/>
            <a:ext cx="9072000" cy="155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3000"/>
              </a:lnSpc>
              <a:buNone/>
            </a:pPr>
            <a:endParaRPr b="0" lang="en-GB" sz="5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88FE5DD-F7D5-417A-AC1D-3279D8A0EDA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154080"/>
            <a:ext cx="9072000" cy="155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3000"/>
              </a:lnSpc>
              <a:buNone/>
            </a:pPr>
            <a:endParaRPr b="0" lang="en-GB" sz="5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581525A-14FD-418D-8157-90B686AEDA6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154080"/>
            <a:ext cx="9072000" cy="155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3000"/>
              </a:lnSpc>
              <a:buNone/>
            </a:pPr>
            <a:endParaRPr b="0" lang="en-GB" sz="5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0C28918-52FC-4BB2-AE56-03ABF43E0CE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154080"/>
            <a:ext cx="9072000" cy="155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3000"/>
              </a:lnSpc>
              <a:buNone/>
            </a:pPr>
            <a:endParaRPr b="0" lang="en-GB" sz="5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C4EAA6B-1170-469E-83A5-A4C04C7B988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154080"/>
            <a:ext cx="9072000" cy="155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3000"/>
              </a:lnSpc>
              <a:buNone/>
            </a:pPr>
            <a:endParaRPr b="0" lang="en-GB" sz="5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4FCBE82-13F7-4917-A801-A752CCDFAD9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154080"/>
            <a:ext cx="9072000" cy="155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3000"/>
              </a:lnSpc>
              <a:buNone/>
            </a:pPr>
            <a:endParaRPr b="0" lang="en-GB" sz="5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20EE9F7-919F-4E81-BB75-013AFC92D79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3633680-17CF-4E60-B838-CE4D763AD79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154080"/>
            <a:ext cx="9072000" cy="155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3000"/>
              </a:lnSpc>
              <a:buNone/>
            </a:pPr>
            <a:endParaRPr b="0" lang="en-GB" sz="5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2DDE1CE-2615-4E1B-A3AF-2D6D8D64AAA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154080"/>
            <a:ext cx="9072000" cy="155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3000"/>
              </a:lnSpc>
              <a:buNone/>
            </a:pPr>
            <a:endParaRPr b="0" lang="en-GB" sz="5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DA241AB-E805-4CB9-A158-32D69975866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154080"/>
            <a:ext cx="9072000" cy="155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3000"/>
              </a:lnSpc>
              <a:buNone/>
            </a:pPr>
            <a:endParaRPr b="0" lang="en-GB" sz="5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E4E01FE-AE0A-435D-BA46-E1BF8324E71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algn="ctr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b="0" lang="en-US" sz="5900" spc="-1" strike="noStrike">
                <a:solidFill>
                  <a:srgbClr val="000000"/>
                </a:solidFill>
                <a:latin typeface="Arial"/>
              </a:rPr>
              <a:t>Click to edit Master title style</a:t>
            </a:r>
            <a:endParaRPr b="0" lang="en-GB" sz="5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503280" y="6886440"/>
            <a:ext cx="2346120" cy="518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>
              <a:defRPr b="0" lang="pt-BR" sz="1400" spc="-1" strike="noStrike">
                <a:latin typeface="Times New Roman"/>
              </a:defRPr>
            </a:lvl1pPr>
          </a:lstStyle>
          <a:p>
            <a:r>
              <a:rPr b="0" lang="pt-BR" sz="1400" spc="-1" strike="noStrike">
                <a:latin typeface="Times New Roman"/>
              </a:rPr>
              <a:t>&lt;data/hora&gt;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448080" y="6886440"/>
            <a:ext cx="3193560" cy="518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 algn="ctr">
              <a:buNone/>
              <a:defRPr b="0" lang="pt-BR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7227720" y="6886440"/>
            <a:ext cx="2346120" cy="518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 algn="r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algn="r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</a:tabLst>
            </a:pPr>
            <a:fld id="{8A739300-B8E4-46D7-9025-F740AEEF1EC1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3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43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3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7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en-GB" sz="27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3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7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en-GB" sz="27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algn="ctr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b="0" lang="en-US" sz="5900" spc="-1" strike="noStrike">
                <a:solidFill>
                  <a:srgbClr val="000000"/>
                </a:solidFill>
                <a:latin typeface="Arial"/>
              </a:rPr>
              <a:t>Click to edit Master title style</a:t>
            </a:r>
            <a:endParaRPr b="0" lang="en-GB" sz="5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3280" y="1768320"/>
            <a:ext cx="9069120" cy="438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38160" bIns="0" anchor="t">
            <a:noAutofit/>
          </a:bodyPr>
          <a:p>
            <a:pPr marL="343080" indent="-343080">
              <a:lnSpc>
                <a:spcPct val="93000"/>
              </a:lnSpc>
              <a:spcBef>
                <a:spcPts val="1899"/>
              </a:spcBef>
              <a:spcAft>
                <a:spcPts val="14"/>
              </a:spcAft>
              <a:buNone/>
              <a:tabLst>
                <a:tab algn="l" pos="0"/>
              </a:tabLst>
            </a:pPr>
            <a:r>
              <a:rPr b="0" lang="en-US" sz="4300" spc="-1" strike="noStrike">
                <a:solidFill>
                  <a:srgbClr val="000000"/>
                </a:solidFill>
                <a:latin typeface="Arial"/>
              </a:rPr>
              <a:t>Click to edit Master text styles</a:t>
            </a: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>
              <a:lnSpc>
                <a:spcPct val="93000"/>
              </a:lnSpc>
              <a:spcBef>
                <a:spcPts val="1525"/>
              </a:spcBef>
              <a:spcAft>
                <a:spcPts val="14"/>
              </a:spcAft>
              <a:buNone/>
              <a:tabLst>
                <a:tab algn="l" pos="0"/>
              </a:tabLst>
            </a:pPr>
            <a:r>
              <a:rPr b="0" lang="en-US" sz="3700" spc="-1" strike="noStrike">
                <a:solidFill>
                  <a:srgbClr val="000000"/>
                </a:solidFill>
                <a:latin typeface="Arial"/>
              </a:rPr>
              <a:t>Second level</a:t>
            </a:r>
            <a:endParaRPr b="0" lang="en-GB" sz="3700" spc="-1" strike="noStrike">
              <a:solidFill>
                <a:srgbClr val="000000"/>
              </a:solidFill>
              <a:latin typeface="Arial"/>
            </a:endParaRPr>
          </a:p>
          <a:p>
            <a:pPr marL="1143000" indent="-228600">
              <a:lnSpc>
                <a:spcPct val="93000"/>
              </a:lnSpc>
              <a:spcBef>
                <a:spcPts val="1137"/>
              </a:spcBef>
              <a:spcAft>
                <a:spcPts val="14"/>
              </a:spcAft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Third level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marL="1600200" indent="-228600">
              <a:lnSpc>
                <a:spcPct val="93000"/>
              </a:lnSpc>
              <a:spcBef>
                <a:spcPts val="763"/>
              </a:spcBef>
              <a:spcAft>
                <a:spcPts val="14"/>
              </a:spcAft>
              <a:buNone/>
              <a:tabLst>
                <a:tab algn="l" pos="0"/>
              </a:tabLst>
            </a:pPr>
            <a:r>
              <a:rPr b="0" lang="en-US" sz="2700" spc="-1" strike="noStrike">
                <a:solidFill>
                  <a:srgbClr val="000000"/>
                </a:solidFill>
                <a:latin typeface="Arial"/>
              </a:rPr>
              <a:t>Fourth level</a:t>
            </a:r>
            <a:endParaRPr b="0" lang="en-GB" sz="2700" spc="-1" strike="noStrike">
              <a:solidFill>
                <a:srgbClr val="000000"/>
              </a:solidFill>
              <a:latin typeface="Arial"/>
            </a:endParaRPr>
          </a:p>
          <a:p>
            <a:pPr marL="2057400" indent="-228600">
              <a:lnSpc>
                <a:spcPct val="93000"/>
              </a:lnSpc>
              <a:spcBef>
                <a:spcPts val="388"/>
              </a:spcBef>
              <a:spcAft>
                <a:spcPts val="14"/>
              </a:spcAft>
              <a:buNone/>
              <a:tabLst>
                <a:tab algn="l" pos="0"/>
              </a:tabLst>
            </a:pPr>
            <a:r>
              <a:rPr b="0" lang="en-US" sz="2700" spc="-1" strike="noStrike">
                <a:solidFill>
                  <a:srgbClr val="000000"/>
                </a:solidFill>
                <a:latin typeface="Arial"/>
              </a:rPr>
              <a:t>Fifth level</a:t>
            </a:r>
            <a:endParaRPr b="0" lang="en-GB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503280" y="6886440"/>
            <a:ext cx="2346120" cy="518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>
              <a:defRPr b="0" lang="pt-BR" sz="1400" spc="-1" strike="noStrike">
                <a:latin typeface="Times New Roman"/>
              </a:defRPr>
            </a:lvl1pPr>
          </a:lstStyle>
          <a:p>
            <a:r>
              <a:rPr b="0" lang="pt-BR" sz="1400" spc="-1" strike="noStrike">
                <a:latin typeface="Times New Roman"/>
              </a:rPr>
              <a:t>&lt;data/hora&gt;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448080" y="6886440"/>
            <a:ext cx="3193560" cy="518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 algn="ctr">
              <a:buNone/>
              <a:defRPr b="0" lang="pt-BR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7227720" y="6886440"/>
            <a:ext cx="2346120" cy="518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 algn="r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algn="r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</a:tabLst>
            </a:pPr>
            <a:fld id="{8F484B1B-DA10-4F58-A520-5C43239CC4DC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 idx="7"/>
          </p:nvPr>
        </p:nvSpPr>
        <p:spPr>
          <a:xfrm>
            <a:off x="503280" y="6886440"/>
            <a:ext cx="2346120" cy="518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>
              <a:defRPr b="0" lang="pt-BR" sz="1400" spc="-1" strike="noStrike">
                <a:latin typeface="Times New Roman"/>
              </a:defRPr>
            </a:lvl1pPr>
          </a:lstStyle>
          <a:p>
            <a:r>
              <a:rPr b="0" lang="pt-BR" sz="1400" spc="-1" strike="noStrike">
                <a:latin typeface="Times New Roman"/>
              </a:rPr>
              <a:t>&lt;data/hora&gt;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 idx="8"/>
          </p:nvPr>
        </p:nvSpPr>
        <p:spPr>
          <a:xfrm>
            <a:off x="3448080" y="6886440"/>
            <a:ext cx="3193560" cy="518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 algn="ctr">
              <a:buNone/>
              <a:defRPr b="0" lang="pt-BR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 idx="9"/>
          </p:nvPr>
        </p:nvSpPr>
        <p:spPr>
          <a:xfrm>
            <a:off x="7227720" y="6886440"/>
            <a:ext cx="2346120" cy="518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 algn="r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algn="r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</a:tabLst>
            </a:pPr>
            <a:fld id="{69BB87E2-BFDD-43AE-8BB1-62727CC5F106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3000"/>
              </a:lnSpc>
              <a:buNone/>
            </a:pPr>
            <a:r>
              <a:rPr b="0" lang="en-GB" sz="59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en-GB" sz="5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3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43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3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7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en-GB" sz="27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3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7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en-GB" sz="27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29200" y="5486400"/>
            <a:ext cx="4546080" cy="1261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algn="ctr">
              <a:lnSpc>
                <a:spcPct val="102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</a:tabLst>
            </a:pPr>
            <a:r>
              <a:rPr b="1" lang="en-US" sz="4000" spc="-1" strike="noStrike">
                <a:solidFill>
                  <a:srgbClr val="2a2b57"/>
                </a:solidFill>
                <a:latin typeface="Montserrat"/>
              </a:rPr>
              <a:t>AMAZÔNIA SUSTENTÁVEL</a:t>
            </a:r>
            <a:endParaRPr b="0" lang="en-GB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82760" y="685800"/>
            <a:ext cx="4546080" cy="804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>
              <a:lnSpc>
                <a:spcPct val="102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</a:tabLst>
            </a:pPr>
            <a:r>
              <a:rPr b="1" lang="en-US" sz="2800" spc="-1" strike="noStrike">
                <a:solidFill>
                  <a:srgbClr val="2a2b57"/>
                </a:solidFill>
                <a:latin typeface="Montserrat"/>
              </a:rPr>
              <a:t>AMAZÔNIA SUSTENTÁVEL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Text Box 2"/>
          <p:cNvSpPr/>
          <p:nvPr/>
        </p:nvSpPr>
        <p:spPr>
          <a:xfrm>
            <a:off x="482760" y="1708200"/>
            <a:ext cx="8889480" cy="446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840" bIns="0" anchor="ctr">
            <a:noAutofit/>
          </a:bodyPr>
          <a:p>
            <a:pPr>
              <a:lnSpc>
                <a:spcPct val="120000"/>
              </a:lnSpc>
              <a:buNone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 sustentabilidade na Amazônia está relacionada à ampliação da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posse e gestão da terra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pelos povos tradicionais da região como indígenas, ribeirinhos, extrativistas, quilombolas, camponeses e agricultores familiares, entre outros. 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</a:tabLst>
            </a:pPr>
            <a:r>
              <a:rPr b="1" lang="pt-BR" sz="1800" spc="-1" strike="noStrike">
                <a:solidFill>
                  <a:srgbClr val="262626"/>
                </a:solidFill>
                <a:latin typeface="Arial"/>
              </a:rPr>
              <a:t>Povos e comunidades tradicionais </a:t>
            </a:r>
            <a:r>
              <a:rPr b="0" lang="pt-BR" sz="1800" spc="-1" strike="noStrike">
                <a:solidFill>
                  <a:srgbClr val="262626"/>
                </a:solidFill>
                <a:latin typeface="Arial"/>
              </a:rPr>
              <a:t>da Amazônia têm um papel fundamental na criação e manutenção da diversidade biológica e cultural. Há consenso científico que a diversidade genética da Região é resultado de milhares de anos de inovação tecnológica dos povos indígenas e comunidades locais. 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</a:tabLst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82760" y="685800"/>
            <a:ext cx="4546080" cy="804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>
              <a:lnSpc>
                <a:spcPct val="102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</a:tabLst>
            </a:pPr>
            <a:r>
              <a:rPr b="1" lang="en-US" sz="2800" spc="-1" strike="noStrike">
                <a:solidFill>
                  <a:srgbClr val="2a2b57"/>
                </a:solidFill>
                <a:latin typeface="Montserrat"/>
              </a:rPr>
              <a:t>AMAZÔNIA SUSTENTÁVEL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Text Box 2"/>
          <p:cNvSpPr/>
          <p:nvPr/>
        </p:nvSpPr>
        <p:spPr>
          <a:xfrm>
            <a:off x="482760" y="1708200"/>
            <a:ext cx="8889480" cy="446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840" bIns="0" anchor="ctr">
            <a:noAutofit/>
          </a:bodyPr>
          <a:p>
            <a:pPr>
              <a:lnSpc>
                <a:spcPct val="12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</a:tabLst>
            </a:pPr>
            <a:r>
              <a:rPr b="0" lang="pt-BR" sz="1800" spc="-1" strike="noStrike">
                <a:solidFill>
                  <a:srgbClr val="262626"/>
                </a:solidFill>
                <a:latin typeface="Arial"/>
              </a:rPr>
              <a:t>A </a:t>
            </a:r>
            <a:r>
              <a:rPr b="1" lang="pt-BR" sz="1800" spc="-1" strike="noStrike">
                <a:solidFill>
                  <a:srgbClr val="262626"/>
                </a:solidFill>
                <a:latin typeface="Arial"/>
              </a:rPr>
              <a:t>agricultura familiar </a:t>
            </a:r>
            <a:r>
              <a:rPr b="0" lang="pt-BR" sz="1800" spc="-1" strike="noStrike">
                <a:solidFill>
                  <a:srgbClr val="262626"/>
                </a:solidFill>
                <a:latin typeface="Arial"/>
              </a:rPr>
              <a:t>na Amazônia tem séculos de manejo sustentável e uma importante contribuição para o abastecimento das cidades.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</a:tabLst>
            </a:pPr>
            <a:r>
              <a:rPr b="0" lang="pt-BR" sz="1800" spc="-1" strike="noStrike">
                <a:solidFill>
                  <a:srgbClr val="262626"/>
                </a:solidFill>
                <a:latin typeface="Arial"/>
              </a:rPr>
              <a:t>O </a:t>
            </a:r>
            <a:r>
              <a:rPr b="1" lang="pt-BR" sz="1800" spc="-1" strike="noStrike">
                <a:solidFill>
                  <a:srgbClr val="262626"/>
                </a:solidFill>
                <a:latin typeface="Arial"/>
              </a:rPr>
              <a:t>Sistema de unidades de conservação </a:t>
            </a:r>
            <a:r>
              <a:rPr b="0" lang="pt-BR" sz="1800" spc="-1" strike="noStrike">
                <a:solidFill>
                  <a:srgbClr val="262626"/>
                </a:solidFill>
                <a:latin typeface="Arial"/>
              </a:rPr>
              <a:t>– as UCs de proteção integral e de uso sustentável, como as reservas extrativistas são fundamentais para a preservação ecológica. Na Amazônia, representam 28% do bioma ou 1,2 milhões de km2. O Sistema de Unidades de Conservação, em 2025, fez 25 anos.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2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</a:tabLst>
            </a:pPr>
            <a:r>
              <a:rPr b="0" lang="pt-BR" sz="1800" spc="-1" strike="noStrike">
                <a:solidFill>
                  <a:srgbClr val="262626"/>
                </a:solidFill>
                <a:latin typeface="Arial"/>
              </a:rPr>
              <a:t>A destinação de </a:t>
            </a:r>
            <a:r>
              <a:rPr b="1" lang="pt-BR" sz="1800" spc="-1" strike="noStrike">
                <a:solidFill>
                  <a:srgbClr val="262626"/>
                </a:solidFill>
                <a:latin typeface="Arial"/>
              </a:rPr>
              <a:t>terras públicas na Região</a:t>
            </a:r>
            <a:r>
              <a:rPr b="0" lang="pt-BR" sz="1800" spc="-1" strike="noStrike">
                <a:solidFill>
                  <a:srgbClr val="262626"/>
                </a:solidFill>
                <a:latin typeface="Arial"/>
              </a:rPr>
              <a:t>. As áreas públicas não destinadas somam hoje cerca de 565 mil Km2. 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6154"/>
          <p:cNvSpPr/>
          <p:nvPr/>
        </p:nvSpPr>
        <p:spPr>
          <a:xfrm>
            <a:off x="0" y="0"/>
            <a:ext cx="10080360" cy="755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28120" y="704520"/>
            <a:ext cx="2952720" cy="3938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rmAutofit/>
          </a:bodyPr>
          <a:p>
            <a:pPr>
              <a:lnSpc>
                <a:spcPct val="90000"/>
              </a:lnSpc>
              <a:spcAft>
                <a:spcPts val="14"/>
              </a:spcAft>
              <a:buNone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</a:tabLst>
            </a:pPr>
            <a:r>
              <a:rPr b="1" lang="en-US" sz="3900" spc="-1" strike="noStrike">
                <a:solidFill>
                  <a:srgbClr val="000000"/>
                </a:solidFill>
                <a:latin typeface="Arial"/>
              </a:rPr>
              <a:t>EMISSÕES TOTAIS DO BRASIL POR SETOR</a:t>
            </a:r>
            <a:endParaRPr b="0" lang="en-GB" sz="3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CaixaDeTexto 5"/>
          <p:cNvSpPr/>
          <p:nvPr/>
        </p:nvSpPr>
        <p:spPr>
          <a:xfrm>
            <a:off x="528120" y="5105160"/>
            <a:ext cx="2952720" cy="171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90000"/>
          </a:bodyPr>
          <a:p>
            <a:pPr>
              <a:lnSpc>
                <a:spcPct val="90000"/>
              </a:lnSpc>
              <a:spcBef>
                <a:spcPts val="1001"/>
              </a:spcBef>
              <a:spcAft>
                <a:spcPts val="14"/>
              </a:spcAft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23/22 (-12%)</a:t>
            </a:r>
            <a:endParaRPr b="0" lang="pt-BR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spcAft>
                <a:spcPts val="14"/>
              </a:spcAft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PA e MT lideram o ranking de emissões por mudança do uso do solo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137" name="sketch line"/>
          <p:cNvSpPr/>
          <p:nvPr/>
        </p:nvSpPr>
        <p:spPr>
          <a:xfrm>
            <a:off x="531720" y="4860360"/>
            <a:ext cx="2691000" cy="19800"/>
          </a:xfrm>
          <a:custGeom>
            <a:avLst/>
            <a:gdLst/>
            <a:ahLst/>
            <a:rect l="l" t="t" r="r" b="b"/>
            <a:pathLst>
              <a:path fill="none" w="2691388" h="20159">
                <a:moveTo>
                  <a:pt x="0" y="0"/>
                </a:moveTo>
                <a:cubicBezTo>
                  <a:pt x="265191" y="-12497"/>
                  <a:pt x="473379" y="-9202"/>
                  <a:pt x="645933" y="0"/>
                </a:cubicBezTo>
                <a:cubicBezTo>
                  <a:pt x="818487" y="9202"/>
                  <a:pt x="1032737" y="23221"/>
                  <a:pt x="1318780" y="0"/>
                </a:cubicBezTo>
                <a:cubicBezTo>
                  <a:pt x="1604823" y="-23221"/>
                  <a:pt x="1711477" y="17322"/>
                  <a:pt x="1991627" y="0"/>
                </a:cubicBezTo>
                <a:cubicBezTo>
                  <a:pt x="2271777" y="-17322"/>
                  <a:pt x="2459691" y="-13160"/>
                  <a:pt x="2691388" y="0"/>
                </a:cubicBezTo>
                <a:cubicBezTo>
                  <a:pt x="2691641" y="4519"/>
                  <a:pt x="2691859" y="10488"/>
                  <a:pt x="2691388" y="20159"/>
                </a:cubicBezTo>
                <a:cubicBezTo>
                  <a:pt x="2370946" y="32489"/>
                  <a:pt x="2279423" y="44344"/>
                  <a:pt x="2018541" y="20159"/>
                </a:cubicBezTo>
                <a:cubicBezTo>
                  <a:pt x="1757659" y="-4026"/>
                  <a:pt x="1552456" y="18897"/>
                  <a:pt x="1399522" y="20159"/>
                </a:cubicBezTo>
                <a:cubicBezTo>
                  <a:pt x="1246588" y="21421"/>
                  <a:pt x="980702" y="28179"/>
                  <a:pt x="780503" y="20159"/>
                </a:cubicBezTo>
                <a:cubicBezTo>
                  <a:pt x="580304" y="12139"/>
                  <a:pt x="296427" y="36118"/>
                  <a:pt x="0" y="20159"/>
                </a:cubicBezTo>
                <a:cubicBezTo>
                  <a:pt x="552" y="14421"/>
                  <a:pt x="-687" y="7340"/>
                  <a:pt x="0" y="0"/>
                </a:cubicBezTo>
                <a:close/>
              </a:path>
              <a:path stroke="0" w="2691388" h="20159">
                <a:moveTo>
                  <a:pt x="0" y="0"/>
                </a:moveTo>
                <a:cubicBezTo>
                  <a:pt x="316397" y="-26713"/>
                  <a:pt x="404683" y="-22367"/>
                  <a:pt x="645933" y="0"/>
                </a:cubicBezTo>
                <a:cubicBezTo>
                  <a:pt x="887183" y="22367"/>
                  <a:pt x="1045511" y="-15896"/>
                  <a:pt x="1238038" y="0"/>
                </a:cubicBezTo>
                <a:cubicBezTo>
                  <a:pt x="1430565" y="15896"/>
                  <a:pt x="1714202" y="-28845"/>
                  <a:pt x="1964713" y="0"/>
                </a:cubicBezTo>
                <a:cubicBezTo>
                  <a:pt x="2215224" y="28845"/>
                  <a:pt x="2458004" y="-28643"/>
                  <a:pt x="2691388" y="0"/>
                </a:cubicBezTo>
                <a:cubicBezTo>
                  <a:pt x="2690433" y="4119"/>
                  <a:pt x="2691880" y="13334"/>
                  <a:pt x="2691388" y="20159"/>
                </a:cubicBezTo>
                <a:cubicBezTo>
                  <a:pt x="2546774" y="16228"/>
                  <a:pt x="2310465" y="1393"/>
                  <a:pt x="2072369" y="20159"/>
                </a:cubicBezTo>
                <a:cubicBezTo>
                  <a:pt x="1834273" y="38925"/>
                  <a:pt x="1625969" y="34759"/>
                  <a:pt x="1453350" y="20159"/>
                </a:cubicBezTo>
                <a:cubicBezTo>
                  <a:pt x="1280731" y="5559"/>
                  <a:pt x="953016" y="-6554"/>
                  <a:pt x="726675" y="20159"/>
                </a:cubicBezTo>
                <a:cubicBezTo>
                  <a:pt x="500335" y="46872"/>
                  <a:pt x="172513" y="28711"/>
                  <a:pt x="0" y="20159"/>
                </a:cubicBezTo>
                <a:cubicBezTo>
                  <a:pt x="-605" y="10455"/>
                  <a:pt x="36" y="1000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w="38100">
            <a:solidFill>
              <a:srgbClr val="3333c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8" name="Imagem 2" descr="Gráfico, Gráfico de barras&#10;&#10;O conteúdo gerado por IA pode estar incorreto."/>
          <p:cNvPicPr/>
          <p:nvPr/>
        </p:nvPicPr>
        <p:blipFill>
          <a:blip r:embed="rId1"/>
          <a:stretch/>
        </p:blipFill>
        <p:spPr>
          <a:xfrm>
            <a:off x="3848400" y="1699200"/>
            <a:ext cx="5964840" cy="4130640"/>
          </a:xfrm>
          <a:prstGeom prst="rect">
            <a:avLst/>
          </a:prstGeom>
          <a:ln w="0">
            <a:noFill/>
          </a:ln>
        </p:spPr>
      </p:pic>
      <p:sp>
        <p:nvSpPr>
          <p:cNvPr id="139" name="CaixaDeTexto 6"/>
          <p:cNvSpPr/>
          <p:nvPr/>
        </p:nvSpPr>
        <p:spPr>
          <a:xfrm>
            <a:off x="3835080" y="6206400"/>
            <a:ext cx="5964840" cy="23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3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b="0" lang="pt-BR" sz="1000" spc="-1" strike="noStrike">
                <a:solidFill>
                  <a:srgbClr val="000000"/>
                </a:solidFill>
                <a:latin typeface="Arial"/>
              </a:rPr>
              <a:t>Fonte: Sistema de Estimativas de Emissões e Remoções de Gases de Efeito Estufa (SEEG)</a:t>
            </a:r>
            <a:endParaRPr b="0" lang="pt-BR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4101"/>
          <p:cNvSpPr/>
          <p:nvPr/>
        </p:nvSpPr>
        <p:spPr>
          <a:xfrm>
            <a:off x="0" y="0"/>
            <a:ext cx="10077840" cy="755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990720" y="618120"/>
            <a:ext cx="8098920" cy="1227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p>
            <a:pPr algn="ctr">
              <a:lnSpc>
                <a:spcPct val="90000"/>
              </a:lnSpc>
              <a:spcAft>
                <a:spcPts val="14"/>
              </a:spcAft>
              <a:buNone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</a:rPr>
              <a:t>VETORES DO DESMATAMENTO X MORTES VIOLENTAS INTENCIONAIS NA AMAZÔNIA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2" name="Imagem 1" descr="Mapa&#10;&#10;O conteúdo gerado por IA pode estar incorreto."/>
          <p:cNvPicPr/>
          <p:nvPr/>
        </p:nvPicPr>
        <p:blipFill>
          <a:blip r:embed="rId1"/>
          <a:srcRect l="0" t="8716" r="0" b="65"/>
          <a:stretch/>
        </p:blipFill>
        <p:spPr>
          <a:xfrm>
            <a:off x="149760" y="3395880"/>
            <a:ext cx="4818600" cy="3417480"/>
          </a:xfrm>
          <a:prstGeom prst="rect">
            <a:avLst/>
          </a:prstGeom>
          <a:ln w="0">
            <a:noFill/>
          </a:ln>
        </p:spPr>
      </p:pic>
      <p:pic>
        <p:nvPicPr>
          <p:cNvPr id="143" name="Imagem 3" descr="Uma imagem contendo Tabela&#10;&#10;O conteúdo gerado por IA pode estar incorreto."/>
          <p:cNvPicPr/>
          <p:nvPr/>
        </p:nvPicPr>
        <p:blipFill>
          <a:blip r:embed="rId2"/>
          <a:stretch/>
        </p:blipFill>
        <p:spPr>
          <a:xfrm>
            <a:off x="5112000" y="4472280"/>
            <a:ext cx="4818600" cy="1264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0"/>
          <p:cNvSpPr/>
          <p:nvPr/>
        </p:nvSpPr>
        <p:spPr>
          <a:xfrm>
            <a:off x="0" y="0"/>
            <a:ext cx="10080360" cy="755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Rectangle 12"/>
          <p:cNvSpPr/>
          <p:nvPr/>
        </p:nvSpPr>
        <p:spPr>
          <a:xfrm>
            <a:off x="0" y="0"/>
            <a:ext cx="10080360" cy="57175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Rectangle 14"/>
          <p:cNvSpPr/>
          <p:nvPr/>
        </p:nvSpPr>
        <p:spPr>
          <a:xfrm>
            <a:off x="493200" y="608400"/>
            <a:ext cx="9093960" cy="5952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" blurRad="139680" dir="5400000" dist="127080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7" name="Imagem 5" descr="Mapa&#10;&#10;O conteúdo gerado por IA pode estar incorreto."/>
          <p:cNvPicPr/>
          <p:nvPr/>
        </p:nvPicPr>
        <p:blipFill>
          <a:blip r:embed="rId1"/>
          <a:srcRect l="12334" t="0" r="11879" b="0"/>
          <a:stretch/>
        </p:blipFill>
        <p:spPr>
          <a:xfrm>
            <a:off x="693000" y="831240"/>
            <a:ext cx="8694360" cy="5506200"/>
          </a:xfrm>
          <a:prstGeom prst="rect">
            <a:avLst/>
          </a:prstGeom>
          <a:ln w="0">
            <a:noFill/>
          </a:ln>
        </p:spPr>
      </p:pic>
      <p:sp>
        <p:nvSpPr>
          <p:cNvPr id="148" name="Straight Connector 16"/>
          <p:cNvSpPr/>
          <p:nvPr/>
        </p:nvSpPr>
        <p:spPr>
          <a:xfrm flipH="1">
            <a:off x="492840" y="6977160"/>
            <a:ext cx="9095400" cy="360"/>
          </a:xfrm>
          <a:prstGeom prst="line">
            <a:avLst/>
          </a:prstGeom>
          <a:ln w="152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7"/>
          <p:cNvSpPr/>
          <p:nvPr/>
        </p:nvSpPr>
        <p:spPr>
          <a:xfrm>
            <a:off x="0" y="0"/>
            <a:ext cx="10077840" cy="755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93000" y="402480"/>
            <a:ext cx="8694360" cy="1460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rmAutofit/>
          </a:bodyPr>
          <a:p>
            <a:pPr algn="ctr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b="0" lang="pt-BR" sz="5200" spc="-1" strike="noStrike">
                <a:solidFill>
                  <a:srgbClr val="000000"/>
                </a:solidFill>
                <a:latin typeface="Arial"/>
              </a:rPr>
              <a:t>AMAZÔNIA SUSTENTÁVEL</a:t>
            </a:r>
            <a:endParaRPr b="0" lang="en-GB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sketch line"/>
          <p:cNvSpPr/>
          <p:nvPr/>
        </p:nvSpPr>
        <p:spPr>
          <a:xfrm>
            <a:off x="553320" y="1848960"/>
            <a:ext cx="8974080" cy="19800"/>
          </a:xfrm>
          <a:custGeom>
            <a:avLst/>
            <a:gdLst/>
            <a:ahLst/>
            <a:rect l="l" t="t" r="r" b="b"/>
            <a:pathLst>
              <a:path fill="none" w="8974276" h="20159">
                <a:moveTo>
                  <a:pt x="0" y="0"/>
                </a:moveTo>
                <a:cubicBezTo>
                  <a:pt x="166292" y="-24804"/>
                  <a:pt x="387390" y="-23566"/>
                  <a:pt x="600586" y="0"/>
                </a:cubicBezTo>
                <a:cubicBezTo>
                  <a:pt x="813782" y="23566"/>
                  <a:pt x="1017575" y="11328"/>
                  <a:pt x="1290915" y="0"/>
                </a:cubicBezTo>
                <a:cubicBezTo>
                  <a:pt x="1564255" y="-11328"/>
                  <a:pt x="1732327" y="-13914"/>
                  <a:pt x="2070987" y="0"/>
                </a:cubicBezTo>
                <a:cubicBezTo>
                  <a:pt x="2409647" y="13914"/>
                  <a:pt x="2514543" y="-29456"/>
                  <a:pt x="2671573" y="0"/>
                </a:cubicBezTo>
                <a:cubicBezTo>
                  <a:pt x="2828603" y="29456"/>
                  <a:pt x="3148091" y="31473"/>
                  <a:pt x="3361902" y="0"/>
                </a:cubicBezTo>
                <a:cubicBezTo>
                  <a:pt x="3575713" y="-31473"/>
                  <a:pt x="3879587" y="-10454"/>
                  <a:pt x="4231716" y="0"/>
                </a:cubicBezTo>
                <a:cubicBezTo>
                  <a:pt x="4583845" y="10454"/>
                  <a:pt x="4500381" y="-4882"/>
                  <a:pt x="4742560" y="0"/>
                </a:cubicBezTo>
                <a:cubicBezTo>
                  <a:pt x="4984739" y="4882"/>
                  <a:pt x="5324139" y="34484"/>
                  <a:pt x="5522631" y="0"/>
                </a:cubicBezTo>
                <a:cubicBezTo>
                  <a:pt x="5721123" y="-34484"/>
                  <a:pt x="5806715" y="9078"/>
                  <a:pt x="6033475" y="0"/>
                </a:cubicBezTo>
                <a:cubicBezTo>
                  <a:pt x="6260235" y="-9078"/>
                  <a:pt x="6578201" y="20058"/>
                  <a:pt x="6723804" y="0"/>
                </a:cubicBezTo>
                <a:cubicBezTo>
                  <a:pt x="6869407" y="-20058"/>
                  <a:pt x="7310682" y="2334"/>
                  <a:pt x="7503875" y="0"/>
                </a:cubicBezTo>
                <a:cubicBezTo>
                  <a:pt x="7697068" y="-2334"/>
                  <a:pt x="7781436" y="13405"/>
                  <a:pt x="7924976" y="0"/>
                </a:cubicBezTo>
                <a:cubicBezTo>
                  <a:pt x="8068516" y="-13405"/>
                  <a:pt x="8226759" y="10528"/>
                  <a:pt x="8346077" y="0"/>
                </a:cubicBezTo>
                <a:cubicBezTo>
                  <a:pt x="8465395" y="-10528"/>
                  <a:pt x="8810829" y="6661"/>
                  <a:pt x="8974276" y="0"/>
                </a:cubicBezTo>
                <a:cubicBezTo>
                  <a:pt x="8975140" y="4980"/>
                  <a:pt x="8973745" y="15497"/>
                  <a:pt x="8974276" y="20159"/>
                </a:cubicBezTo>
                <a:cubicBezTo>
                  <a:pt x="8699318" y="-3249"/>
                  <a:pt x="8447378" y="52369"/>
                  <a:pt x="8194204" y="20159"/>
                </a:cubicBezTo>
                <a:cubicBezTo>
                  <a:pt x="7941030" y="-12051"/>
                  <a:pt x="7741578" y="21134"/>
                  <a:pt x="7503875" y="20159"/>
                </a:cubicBezTo>
                <a:cubicBezTo>
                  <a:pt x="7266172" y="19184"/>
                  <a:pt x="7188109" y="44512"/>
                  <a:pt x="6903289" y="20159"/>
                </a:cubicBezTo>
                <a:cubicBezTo>
                  <a:pt x="6618469" y="-4194"/>
                  <a:pt x="6284300" y="-18677"/>
                  <a:pt x="6123218" y="20159"/>
                </a:cubicBezTo>
                <a:cubicBezTo>
                  <a:pt x="5962136" y="58995"/>
                  <a:pt x="5692124" y="47304"/>
                  <a:pt x="5432889" y="20159"/>
                </a:cubicBezTo>
                <a:cubicBezTo>
                  <a:pt x="5173654" y="-6986"/>
                  <a:pt x="4878157" y="-22180"/>
                  <a:pt x="4563074" y="20159"/>
                </a:cubicBezTo>
                <a:cubicBezTo>
                  <a:pt x="4247992" y="62498"/>
                  <a:pt x="3916884" y="46079"/>
                  <a:pt x="3693260" y="20159"/>
                </a:cubicBezTo>
                <a:cubicBezTo>
                  <a:pt x="3469636" y="-5761"/>
                  <a:pt x="3270296" y="40643"/>
                  <a:pt x="2913188" y="20159"/>
                </a:cubicBezTo>
                <a:cubicBezTo>
                  <a:pt x="2556080" y="-325"/>
                  <a:pt x="2357500" y="46404"/>
                  <a:pt x="2133116" y="20159"/>
                </a:cubicBezTo>
                <a:cubicBezTo>
                  <a:pt x="1908732" y="-6086"/>
                  <a:pt x="1586604" y="18051"/>
                  <a:pt x="1353045" y="20159"/>
                </a:cubicBezTo>
                <a:cubicBezTo>
                  <a:pt x="1119486" y="22267"/>
                  <a:pt x="1034265" y="7597"/>
                  <a:pt x="842201" y="20159"/>
                </a:cubicBezTo>
                <a:cubicBezTo>
                  <a:pt x="650137" y="32721"/>
                  <a:pt x="184422" y="26941"/>
                  <a:pt x="0" y="20159"/>
                </a:cubicBezTo>
                <a:cubicBezTo>
                  <a:pt x="1005" y="14381"/>
                  <a:pt x="940" y="4962"/>
                  <a:pt x="0" y="0"/>
                </a:cubicBezTo>
                <a:close/>
              </a:path>
              <a:path stroke="0" w="8974276" h="20159">
                <a:moveTo>
                  <a:pt x="0" y="0"/>
                </a:moveTo>
                <a:cubicBezTo>
                  <a:pt x="144422" y="16250"/>
                  <a:pt x="478464" y="1403"/>
                  <a:pt x="600586" y="0"/>
                </a:cubicBezTo>
                <a:cubicBezTo>
                  <a:pt x="722708" y="-1403"/>
                  <a:pt x="818531" y="-16117"/>
                  <a:pt x="1021687" y="0"/>
                </a:cubicBezTo>
                <a:cubicBezTo>
                  <a:pt x="1224843" y="16117"/>
                  <a:pt x="1467451" y="32888"/>
                  <a:pt x="1891501" y="0"/>
                </a:cubicBezTo>
                <a:cubicBezTo>
                  <a:pt x="2315551" y="-32888"/>
                  <a:pt x="2226053" y="29411"/>
                  <a:pt x="2492087" y="0"/>
                </a:cubicBezTo>
                <a:cubicBezTo>
                  <a:pt x="2758121" y="-29411"/>
                  <a:pt x="2926098" y="-23291"/>
                  <a:pt x="3092674" y="0"/>
                </a:cubicBezTo>
                <a:cubicBezTo>
                  <a:pt x="3259250" y="23291"/>
                  <a:pt x="3755917" y="-21280"/>
                  <a:pt x="3962488" y="0"/>
                </a:cubicBezTo>
                <a:cubicBezTo>
                  <a:pt x="4169059" y="21280"/>
                  <a:pt x="4370581" y="-641"/>
                  <a:pt x="4473331" y="0"/>
                </a:cubicBezTo>
                <a:cubicBezTo>
                  <a:pt x="4576081" y="641"/>
                  <a:pt x="5154732" y="6658"/>
                  <a:pt x="5343146" y="0"/>
                </a:cubicBezTo>
                <a:cubicBezTo>
                  <a:pt x="5531560" y="-6658"/>
                  <a:pt x="5898845" y="-4229"/>
                  <a:pt x="6212960" y="0"/>
                </a:cubicBezTo>
                <a:cubicBezTo>
                  <a:pt x="6527075" y="4229"/>
                  <a:pt x="6698755" y="-18559"/>
                  <a:pt x="6903289" y="0"/>
                </a:cubicBezTo>
                <a:cubicBezTo>
                  <a:pt x="7107823" y="18559"/>
                  <a:pt x="7480389" y="36157"/>
                  <a:pt x="7773104" y="0"/>
                </a:cubicBezTo>
                <a:cubicBezTo>
                  <a:pt x="8065820" y="-36157"/>
                  <a:pt x="8239902" y="964"/>
                  <a:pt x="8373690" y="0"/>
                </a:cubicBezTo>
                <a:cubicBezTo>
                  <a:pt x="8507478" y="-964"/>
                  <a:pt x="8713268" y="22725"/>
                  <a:pt x="8974276" y="0"/>
                </a:cubicBezTo>
                <a:cubicBezTo>
                  <a:pt x="8974621" y="9051"/>
                  <a:pt x="8974315" y="13764"/>
                  <a:pt x="8974276" y="20159"/>
                </a:cubicBezTo>
                <a:cubicBezTo>
                  <a:pt x="8724149" y="27323"/>
                  <a:pt x="8615348" y="628"/>
                  <a:pt x="8283947" y="20159"/>
                </a:cubicBezTo>
                <a:cubicBezTo>
                  <a:pt x="7952546" y="39690"/>
                  <a:pt x="7745156" y="43189"/>
                  <a:pt x="7593618" y="20159"/>
                </a:cubicBezTo>
                <a:cubicBezTo>
                  <a:pt x="7442080" y="-2871"/>
                  <a:pt x="7037419" y="44082"/>
                  <a:pt x="6723804" y="20159"/>
                </a:cubicBezTo>
                <a:cubicBezTo>
                  <a:pt x="6410189" y="-3764"/>
                  <a:pt x="6244694" y="25386"/>
                  <a:pt x="6033475" y="20159"/>
                </a:cubicBezTo>
                <a:cubicBezTo>
                  <a:pt x="5822256" y="14932"/>
                  <a:pt x="5767540" y="24892"/>
                  <a:pt x="5612374" y="20159"/>
                </a:cubicBezTo>
                <a:cubicBezTo>
                  <a:pt x="5457208" y="15426"/>
                  <a:pt x="5206963" y="14316"/>
                  <a:pt x="5101531" y="20159"/>
                </a:cubicBezTo>
                <a:cubicBezTo>
                  <a:pt x="4996099" y="26002"/>
                  <a:pt x="4610998" y="-20487"/>
                  <a:pt x="4231716" y="20159"/>
                </a:cubicBezTo>
                <a:cubicBezTo>
                  <a:pt x="3852434" y="60805"/>
                  <a:pt x="3780038" y="18973"/>
                  <a:pt x="3541387" y="20159"/>
                </a:cubicBezTo>
                <a:cubicBezTo>
                  <a:pt x="3302736" y="21345"/>
                  <a:pt x="3171257" y="3853"/>
                  <a:pt x="3030544" y="20159"/>
                </a:cubicBezTo>
                <a:cubicBezTo>
                  <a:pt x="2889831" y="36465"/>
                  <a:pt x="2606062" y="39269"/>
                  <a:pt x="2340215" y="20159"/>
                </a:cubicBezTo>
                <a:cubicBezTo>
                  <a:pt x="2074368" y="1049"/>
                  <a:pt x="2121463" y="37109"/>
                  <a:pt x="1919114" y="20159"/>
                </a:cubicBezTo>
                <a:cubicBezTo>
                  <a:pt x="1716765" y="3209"/>
                  <a:pt x="1683550" y="16874"/>
                  <a:pt x="1498014" y="20159"/>
                </a:cubicBezTo>
                <a:cubicBezTo>
                  <a:pt x="1312478" y="23444"/>
                  <a:pt x="981544" y="5974"/>
                  <a:pt x="807685" y="20159"/>
                </a:cubicBezTo>
                <a:cubicBezTo>
                  <a:pt x="633826" y="34344"/>
                  <a:pt x="213205" y="58480"/>
                  <a:pt x="0" y="20159"/>
                </a:cubicBezTo>
                <a:cubicBezTo>
                  <a:pt x="685" y="15408"/>
                  <a:pt x="-736" y="507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w="41275">
            <a:solidFill>
              <a:srgbClr val="3333c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693000" y="2126880"/>
            <a:ext cx="8694360" cy="468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38160" bIns="0" anchor="t">
            <a:normAutofit fontScale="97000"/>
          </a:bodyPr>
          <a:p>
            <a:pPr marL="457200" indent="-457200">
              <a:lnSpc>
                <a:spcPct val="93000"/>
              </a:lnSpc>
              <a:spcBef>
                <a:spcPts val="1899"/>
              </a:spcBef>
              <a:spcAft>
                <a:spcPts val="14"/>
              </a:spcAft>
              <a:buClr>
                <a:srgbClr val="000000"/>
              </a:buClr>
              <a:buFont typeface="Arial"/>
              <a:buAutoNum type="arabicPeriod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Demarcação de terras indígenas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93000"/>
              </a:lnSpc>
              <a:spcBef>
                <a:spcPts val="1899"/>
              </a:spcBef>
              <a:spcAft>
                <a:spcPts val="14"/>
              </a:spcAft>
              <a:buClr>
                <a:srgbClr val="000000"/>
              </a:buClr>
              <a:buFont typeface="Arial"/>
              <a:buAutoNum type="arabicPeriod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A proteção e recomposição das Unidades de Conservação que se mostraram adequadas estratégias para conter o desmatamento, proteger a biodiversidade, as terras indígenas e as reservas extrativistas;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93000"/>
              </a:lnSpc>
              <a:spcBef>
                <a:spcPts val="1899"/>
              </a:spcBef>
              <a:spcAft>
                <a:spcPts val="14"/>
              </a:spcAft>
              <a:buClr>
                <a:srgbClr val="000000"/>
              </a:buClr>
              <a:buFont typeface="Arial"/>
              <a:buAutoNum type="arabicPeriod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A criação de novas Unidades de Conservação de Uso Sustentável, direcionando instituições científicas e tecnológicas para um projeto que valorize a preservação da floresta e sua sociobiodiversidade.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93000"/>
              </a:lnSpc>
              <a:spcBef>
                <a:spcPts val="1899"/>
              </a:spcBef>
              <a:spcAft>
                <a:spcPts val="14"/>
              </a:spcAft>
              <a:buClr>
                <a:srgbClr val="000000"/>
              </a:buClr>
              <a:buFont typeface="Arial"/>
              <a:buAutoNum type="arabicPeriod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Incentivar e apoiar  áreas de uso comum e territórios coletivos - indígenas, quilombolas, extrativistas, assentados, entre outros -  eliminando o preconceito hoje existente contra o modo de vida dessas populações;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93000"/>
              </a:lnSpc>
              <a:spcBef>
                <a:spcPts val="1899"/>
              </a:spcBef>
              <a:spcAft>
                <a:spcPts val="14"/>
              </a:spcAft>
              <a:buClr>
                <a:srgbClr val="000000"/>
              </a:buClr>
              <a:buFont typeface="Arial"/>
              <a:buAutoNum type="arabicPeriod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o fortalecimento e o incentivo à produção campesina e à agricultura familiar tradicional da Amazônia que produz uma agricultura adequada ao solo e à manutenção da biodiversidade da Floresta;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93000"/>
              </a:lnSpc>
              <a:spcBef>
                <a:spcPts val="1899"/>
              </a:spcBef>
              <a:spcAft>
                <a:spcPts val="14"/>
              </a:spcAft>
              <a:buClr>
                <a:srgbClr val="000000"/>
              </a:buClr>
              <a:buFont typeface="Arial"/>
              <a:buAutoNum type="arabicPeriod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6. a urgente restauração das áreas desmatadas;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93000"/>
              </a:lnSpc>
              <a:spcBef>
                <a:spcPts val="1899"/>
              </a:spcBef>
              <a:spcAft>
                <a:spcPts val="14"/>
              </a:spcAft>
              <a:buClr>
                <a:srgbClr val="000000"/>
              </a:buClr>
              <a:buFont typeface="Arial"/>
              <a:buAutoNum type="arabicPeriod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o fortalecimento das universidades e instituições científicas e tecnológicas da Amazônia direcionando-as para o desenvolvimento de soluções pertinentes ao modo de vida e de produção das populações regionais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93000"/>
              </a:lnSpc>
              <a:spcBef>
                <a:spcPts val="1899"/>
              </a:spcBef>
              <a:spcAft>
                <a:spcPts val="14"/>
              </a:spcAft>
              <a:buClr>
                <a:srgbClr val="000000"/>
              </a:buClr>
              <a:buFont typeface="Arial"/>
              <a:buAutoNum type="arabicPeriod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Uma nova matriz de conhecimento que articule ciência e saberes tradicionais em benefício do Brasil e da humanidade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Bef>
                <a:spcPts val="1899"/>
              </a:spcBef>
              <a:spcAft>
                <a:spcPts val="14"/>
              </a:spcAft>
              <a:buNone/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Bef>
                <a:spcPts val="1899"/>
              </a:spcBef>
              <a:spcAft>
                <a:spcPts val="14"/>
              </a:spcAft>
              <a:buNone/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Bef>
                <a:spcPts val="1899"/>
              </a:spcBef>
              <a:spcAft>
                <a:spcPts val="14"/>
              </a:spcAft>
              <a:buNone/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spcBef>
                <a:spcPts val="1899"/>
              </a:spcBef>
              <a:spcAft>
                <a:spcPts val="14"/>
              </a:spcAft>
              <a:buNone/>
              <a:tabLst>
                <a:tab algn="l" pos="0"/>
              </a:tabLst>
            </a:pP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m 4" descr="Interface gráfica do usuário, Aplicativo&#10;&#10;Descrição gerada automaticamente"/>
          <p:cNvPicPr/>
          <p:nvPr/>
        </p:nvPicPr>
        <p:blipFill>
          <a:blip r:embed="rId1"/>
          <a:stretch/>
        </p:blipFill>
        <p:spPr>
          <a:xfrm>
            <a:off x="572760" y="1322640"/>
            <a:ext cx="8934840" cy="4914000"/>
          </a:xfrm>
          <a:prstGeom prst="rect">
            <a:avLst/>
          </a:prstGeom>
          <a:ln w="0">
            <a:noFill/>
          </a:ln>
        </p:spPr>
      </p:pic>
      <p:sp>
        <p:nvSpPr>
          <p:cNvPr id="154" name="CaixaDeTexto 1"/>
          <p:cNvSpPr/>
          <p:nvPr/>
        </p:nvSpPr>
        <p:spPr>
          <a:xfrm>
            <a:off x="1651680" y="944640"/>
            <a:ext cx="6131880" cy="88092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  <a:buNone/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b="1" lang="pt-BR" sz="1800" spc="-1" strike="noStrike">
                <a:solidFill>
                  <a:srgbClr val="ffffff"/>
                </a:solidFill>
                <a:latin typeface="Arial"/>
              </a:rPr>
              <a:t>ARRANJOS TERRITORIAIS DE CONHECIMENTO</a:t>
            </a:r>
            <a:endParaRPr b="0" lang="pt-BR" sz="1800" spc="-1" strike="noStrike"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  <a:buNone/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155" name="CaixaDeTexto 3"/>
          <p:cNvSpPr/>
          <p:nvPr/>
        </p:nvSpPr>
        <p:spPr>
          <a:xfrm>
            <a:off x="0" y="6237000"/>
            <a:ext cx="9967680" cy="3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b="0" lang="pt-BR" sz="1800" spc="-1" strike="noStrike">
                <a:solidFill>
                  <a:srgbClr val="ffffff"/>
                </a:solidFill>
                <a:latin typeface="Arial"/>
              </a:rPr>
              <a:t>34 Universidades e Institutos com 300 campi em 166 municípios.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agem 2" descr="Interface gráfica do usuário, Texto, Aplicativo&#10;&#10;Descrição gerada automaticamente"/>
          <p:cNvPicPr/>
          <p:nvPr/>
        </p:nvPicPr>
        <p:blipFill>
          <a:blip r:embed="rId1"/>
          <a:srcRect l="0" t="0" r="0" b="3298"/>
          <a:stretch/>
        </p:blipFill>
        <p:spPr>
          <a:xfrm>
            <a:off x="378000" y="1322640"/>
            <a:ext cx="9324360" cy="4914000"/>
          </a:xfrm>
          <a:prstGeom prst="rect">
            <a:avLst/>
          </a:prstGeom>
          <a:ln w="0">
            <a:noFill/>
          </a:ln>
        </p:spPr>
      </p:pic>
      <p:sp>
        <p:nvSpPr>
          <p:cNvPr id="157" name="CaixaDeTexto 1"/>
          <p:cNvSpPr/>
          <p:nvPr/>
        </p:nvSpPr>
        <p:spPr>
          <a:xfrm>
            <a:off x="5417640" y="5662440"/>
            <a:ext cx="4662000" cy="136404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3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b="0" lang="pt-BR" sz="1800" spc="-1" strike="noStrike">
                <a:solidFill>
                  <a:srgbClr val="ffffff"/>
                </a:solidFill>
                <a:latin typeface="Arial"/>
              </a:rPr>
              <a:t>SUDAM, EMBRAPA, CBA, SUFRAMA, IFE’S, PREFEITURAS E GOV. ESTADUAIS, ÓRGÃOS FEDERAIS, FIOCRUZ, CASAS FAMILIARES RURAIS, ETC.. 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Application>LibreOffice/7.3.7.2$Linux_X86_64 LibreOffice_project/30$Build-2</Application>
  <AppVersion>15.0000</AppVersion>
  <Words>477</Words>
  <Paragraphs>39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pt-BR</dc:language>
  <cp:lastModifiedBy>Esther Albuquerque</cp:lastModifiedBy>
  <dcterms:modified xsi:type="dcterms:W3CDTF">2025-08-01T12:45:43Z</dcterms:modified>
  <cp:revision>12</cp:revision>
  <dc:subject/>
  <dc:title>Título aqui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8</vt:i4>
  </property>
  <property fmtid="{D5CDD505-2E9C-101B-9397-08002B2CF9AE}" pid="3" name="PresentationFormat">
    <vt:lpwstr>Personalizar</vt:lpwstr>
  </property>
  <property fmtid="{D5CDD505-2E9C-101B-9397-08002B2CF9AE}" pid="4" name="Slides">
    <vt:i4>9</vt:i4>
  </property>
</Properties>
</file>