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charts/chart68.xml" ContentType="application/vnd.openxmlformats-officedocument.drawingml.chart+xml"/>
  <Override PartName="/ppt/slides/slide120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charts/chart177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charts/chart24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notesSlides/notesSlide16.xml" ContentType="application/vnd.openxmlformats-officedocument.presentationml.notesSlide+xml"/>
  <Override PartName="/ppt/charts/chart155.xml" ContentType="application/vnd.openxmlformats-officedocument.drawingml.chart+xml"/>
  <Override PartName="/ppt/charts/chart133.xml" ContentType="application/vnd.openxmlformats-officedocument.drawingml.chart+xml"/>
  <Override PartName="/ppt/charts/chart180.xml" ContentType="application/vnd.openxmlformats-officedocument.drawingml.chart+xml"/>
  <Override PartName="/ppt/slides/slide158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111.xml" ContentType="application/vnd.openxmlformats-officedocument.drawingml.chart+xml"/>
  <Override PartName="/ppt/slides/slide88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charts/chart87.xml" ContentType="application/vnd.openxmlformats-officedocument.drawingml.char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charts/chart149.xml" ContentType="application/vnd.openxmlformats-officedocument.drawingml.chart+xml"/>
  <Override PartName="/ppt/charts/chart196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charts/chart54.xml" ContentType="application/vnd.openxmlformats-officedocument.drawingml.chart+xml"/>
  <Override PartName="/ppt/charts/chart138.xml" ContentType="application/vnd.openxmlformats-officedocument.drawingml.chart+xml"/>
  <Override PartName="/ppt/charts/chart185.xml" ContentType="application/vnd.openxmlformats-officedocument.drawingml.chart+xml"/>
  <Override PartName="/ppt/presentation.xml" ContentType="application/vnd.openxmlformats-officedocument.presentationml.slideshow.main+xml"/>
  <Override PartName="/ppt/slides/slide22.xml" ContentType="application/vnd.openxmlformats-officedocument.presentationml.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90.xml" ContentType="application/vnd.openxmlformats-officedocument.drawingml.chart+xml"/>
  <Override PartName="/ppt/charts/chart127.xml" ContentType="application/vnd.openxmlformats-officedocument.drawingml.chart+xml"/>
  <Override PartName="/ppt/charts/chart17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105.xml" ContentType="application/vnd.openxmlformats-officedocument.drawingml.chart+xml"/>
  <Override PartName="/ppt/charts/chart116.xml" ContentType="application/vnd.openxmlformats-officedocument.drawingml.chart+xml"/>
  <Override PartName="/ppt/notesSlides/notesSlide13.xml" ContentType="application/vnd.openxmlformats-officedocument.presentationml.notesSlide+xml"/>
  <Override PartName="/ppt/charts/chart152.xml" ContentType="application/vnd.openxmlformats-officedocument.drawingml.chart+xml"/>
  <Override PartName="/ppt/charts/chart163.xml" ContentType="application/vnd.openxmlformats-officedocument.drawingml.chart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141.xml" ContentType="application/vnd.openxmlformats-officedocument.drawingml.char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charts/chart130.xml" ContentType="application/vnd.openxmlformats-officedocument.drawingml.chart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charts/chart48.xml" ContentType="application/vnd.openxmlformats-officedocument.drawingml.chart+xml"/>
  <Override PartName="/ppt/charts/chart95.xml" ContentType="application/vnd.openxmlformats-officedocument.drawingml.chart+xml"/>
  <Override PartName="/ppt/charts/chart179.xml" ContentType="application/vnd.openxmlformats-officedocument.drawingml.char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37.xml" ContentType="application/vnd.openxmlformats-officedocument.drawingml.chart+xml"/>
  <Override PartName="/ppt/charts/chart84.xml" ContentType="application/vnd.openxmlformats-officedocument.drawingml.chart+xml"/>
  <Override PartName="/ppt/charts/chart16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charts/chart26.xml" ContentType="application/vnd.openxmlformats-officedocument.drawingml.chart+xml"/>
  <Override PartName="/ppt/charts/chart73.xml" ContentType="application/vnd.openxmlformats-officedocument.drawingml.chart+xml"/>
  <Override PartName="/ppt/charts/chart157.xml" ContentType="application/vnd.openxmlformats-officedocument.drawingml.chart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135.xml" ContentType="application/vnd.openxmlformats-officedocument.drawingml.chart+xml"/>
  <Override PartName="/ppt/charts/chart146.xml" ContentType="application/vnd.openxmlformats-officedocument.drawingml.chart+xml"/>
  <Override PartName="/ppt/charts/chart182.xml" ContentType="application/vnd.openxmlformats-officedocument.drawingml.chart+xml"/>
  <Override PartName="/ppt/charts/chart193.xml" ContentType="application/vnd.openxmlformats-officedocument.drawingml.chart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charts/chart40.xml" ContentType="application/vnd.openxmlformats-officedocument.drawingml.chart+xml"/>
  <Override PartName="/ppt/charts/chart124.xml" ContentType="application/vnd.openxmlformats-officedocument.drawingml.chart+xml"/>
  <Override PartName="/ppt/charts/chart171.xml" ContentType="application/vnd.openxmlformats-officedocument.drawingml.chart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notesSlides/notesSlide9.xml" ContentType="application/vnd.openxmlformats-officedocument.presentationml.notesSlide+xml"/>
  <Override PartName="/ppt/charts/chart113.xml" ContentType="application/vnd.openxmlformats-officedocument.drawingml.chart+xml"/>
  <Override PartName="/ppt/charts/chart160.xml" ContentType="application/vnd.openxmlformats-officedocument.drawingml.chart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102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67.xml" ContentType="application/vnd.openxmlformats-officedocument.drawingml.chart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charts/chart56.xml" ContentType="application/vnd.openxmlformats-officedocument.drawingml.chart+xml"/>
  <Override PartName="/ppt/charts/chart18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charts/chart129.xml" ContentType="application/vnd.openxmlformats-officedocument.drawingml.chart+xml"/>
  <Override PartName="/ppt/charts/chart176.xml" ContentType="application/vnd.openxmlformats-officedocument.drawingml.char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charts/chart118.xml" ContentType="application/vnd.openxmlformats-officedocument.drawingml.chart+xml"/>
  <Override PartName="/ppt/notesSlides/notesSlide15.xml" ContentType="application/vnd.openxmlformats-officedocument.presentationml.notesSlide+xml"/>
  <Override PartName="/ppt/charts/chart154.xml" ContentType="application/vnd.openxmlformats-officedocument.drawingml.chart+xml"/>
  <Override PartName="/ppt/charts/chart165.xml" ContentType="application/vnd.openxmlformats-officedocument.drawingml.chart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charts/chart12.xml" ContentType="application/vnd.openxmlformats-officedocument.drawingml.chart+xml"/>
  <Override PartName="/ppt/charts/chart143.xml" ContentType="application/vnd.openxmlformats-officedocument.drawingml.chart+xml"/>
  <Override PartName="/ppt/charts/chart190.xml" ContentType="application/vnd.openxmlformats-officedocument.drawingml.chart+xml"/>
  <Override PartName="/ppt/slides/slide157.xml" ContentType="application/vnd.openxmlformats-officedocument.presentationml.slide+xml"/>
  <Override PartName="/ppt/charts/chart132.xml" ContentType="application/vnd.openxmlformats-officedocument.drawingml.chart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charts/chart110.xml" ContentType="application/vnd.openxmlformats-officedocument.drawingml.chart+xml"/>
  <Override PartName="/ppt/charts/chart121.xml" ContentType="application/vnd.openxmlformats-officedocument.drawingml.chart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charts/chart2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charts/chart159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hart148.xml" ContentType="application/vnd.openxmlformats-officedocument.drawingml.chart+xml"/>
  <Override PartName="/ppt/charts/chart195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charts/chart126.xml" ContentType="application/vnd.openxmlformats-officedocument.drawingml.chart+xml"/>
  <Override PartName="/ppt/charts/chart137.xml" ContentType="application/vnd.openxmlformats-officedocument.drawingml.chart+xml"/>
  <Override PartName="/ppt/charts/chart173.xml" ContentType="application/vnd.openxmlformats-officedocument.drawingml.chart+xml"/>
  <Override PartName="/ppt/charts/chart18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charts/chart31.xml" ContentType="application/vnd.openxmlformats-officedocument.drawingml.chart+xml"/>
  <Override PartName="/ppt/charts/chart115.xml" ContentType="application/vnd.openxmlformats-officedocument.drawingml.chart+xml"/>
  <Override PartName="/ppt/charts/chart162.xml" ContentType="application/vnd.openxmlformats-officedocument.drawingml.chart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  <Override PartName="/ppt/notesSlides/notesSlide12.xml" ContentType="application/vnd.openxmlformats-officedocument.presentationml.notesSlide+xml"/>
  <Override PartName="/ppt/charts/chart151.xml" ContentType="application/vnd.openxmlformats-officedocument.drawingml.chart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charts/chart140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charts/chart18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charts/chart17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charts/chart156.xml" ContentType="application/vnd.openxmlformats-officedocument.drawingml.chart+xml"/>
  <Override PartName="/ppt/notesSlides/notesSlide17.xml" ContentType="application/vnd.openxmlformats-officedocument.presentationml.notesSlide+xml"/>
  <Override PartName="/ppt/charts/chart167.xml" ContentType="application/vnd.openxmlformats-officedocument.drawingml.chart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charts/chart145.xml" ContentType="application/vnd.openxmlformats-officedocument.drawingml.chart+xml"/>
  <Override PartName="/ppt/charts/chart192.xml" ContentType="application/vnd.openxmlformats-officedocument.drawingml.chart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charts/chart50.xml" ContentType="application/vnd.openxmlformats-officedocument.drawingml.chart+xml"/>
  <Override PartName="/ppt/charts/chart134.xml" ContentType="application/vnd.openxmlformats-officedocument.drawingml.chart+xml"/>
  <Override PartName="/ppt/charts/chart181.xml" ContentType="application/vnd.openxmlformats-officedocument.drawingml.chart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notesSlides/notesSlide8.xml" ContentType="application/vnd.openxmlformats-officedocument.presentationml.notesSlide+xml"/>
  <Override PartName="/ppt/charts/chart112.xml" ContentType="application/vnd.openxmlformats-officedocument.drawingml.chart+xml"/>
  <Override PartName="/ppt/charts/chart123.xml" ContentType="application/vnd.openxmlformats-officedocument.drawingml.chart+xml"/>
  <Override PartName="/ppt/charts/chart170.xml" ContentType="application/vnd.openxmlformats-officedocument.drawingml.chart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77.xml" ContentType="application/vnd.openxmlformats-officedocument.drawingml.char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charts/chart19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197.xml" ContentType="application/vnd.openxmlformats-officedocument.drawingml.char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charts/chart44.xml" ContentType="application/vnd.openxmlformats-officedocument.drawingml.chart+xml"/>
  <Override PartName="/ppt/charts/chart91.xml" ContentType="application/vnd.openxmlformats-officedocument.drawingml.chart+xml"/>
  <Override PartName="/ppt/charts/chart128.xml" ContentType="application/vnd.openxmlformats-officedocument.drawingml.chart+xml"/>
  <Override PartName="/ppt/charts/chart139.xml" ContentType="application/vnd.openxmlformats-officedocument.drawingml.chart+xml"/>
  <Override PartName="/ppt/charts/chart175.xml" ContentType="application/vnd.openxmlformats-officedocument.drawingml.chart+xml"/>
  <Override PartName="/ppt/charts/chart18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charts/chart33.xml" ContentType="application/vnd.openxmlformats-officedocument.drawingml.chart+xml"/>
  <Override PartName="/ppt/charts/chart80.xml" ContentType="application/vnd.openxmlformats-officedocument.drawingml.chart+xml"/>
  <Override PartName="/ppt/charts/chart117.xml" ContentType="application/vnd.openxmlformats-officedocument.drawingml.chart+xml"/>
  <Override PartName="/ppt/charts/chart164.xml" ContentType="application/vnd.openxmlformats-officedocument.drawingml.chart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106.xml" ContentType="application/vnd.openxmlformats-officedocument.drawingml.chart+xml"/>
  <Override PartName="/ppt/notesSlides/notesSlide14.xml" ContentType="application/vnd.openxmlformats-officedocument.presentationml.notesSlide+xml"/>
  <Override PartName="/ppt/charts/chart153.xml" ContentType="application/vnd.openxmlformats-officedocument.drawingml.chart+xml"/>
  <Override PartName="/ppt/slides/slide167.xml" ContentType="application/vnd.openxmlformats-officedocument.presentationml.slide+xml"/>
  <Override PartName="/ppt/charts/chart131.xml" ContentType="application/vnd.openxmlformats-officedocument.drawingml.chart+xml"/>
  <Override PartName="/ppt/charts/chart142.xml" ContentType="application/vnd.openxmlformats-officedocument.drawingml.chart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charts/chart120.xml" ContentType="application/vnd.openxmlformats-officedocument.drawingml.chart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charts/chart49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charts/chart158.xml" ContentType="application/vnd.openxmlformats-officedocument.drawingml.chart+xml"/>
  <Override PartName="/ppt/charts/chart169.xml" ContentType="application/vnd.openxmlformats-officedocument.drawingml.chart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63.xml" ContentType="application/vnd.openxmlformats-officedocument.drawingml.chart+xml"/>
  <Override PartName="/ppt/charts/chart147.xml" ContentType="application/vnd.openxmlformats-officedocument.drawingml.chart+xml"/>
  <Override PartName="/ppt/charts/chart194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charts/chart52.xml" ContentType="application/vnd.openxmlformats-officedocument.drawingml.chart+xml"/>
  <Override PartName="/ppt/charts/chart136.xml" ContentType="application/vnd.openxmlformats-officedocument.drawingml.chart+xml"/>
  <Override PartName="/ppt/charts/chart183.xml" ContentType="application/vnd.openxmlformats-officedocument.drawingml.chart+xml"/>
  <Override PartName="/ppt/slides/slide20.xml" ContentType="application/vnd.openxmlformats-officedocument.presentationml.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125.xml" ContentType="application/vnd.openxmlformats-officedocument.drawingml.chart+xml"/>
  <Override PartName="/ppt/charts/chart172.xml" ContentType="application/vnd.openxmlformats-officedocument.drawingml.chart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notesSlides/notesSlide11.xml" ContentType="application/vnd.openxmlformats-officedocument.presentationml.notesSlide+xml"/>
  <Override PartName="/ppt/charts/chart114.xml" ContentType="application/vnd.openxmlformats-officedocument.drawingml.chart+xml"/>
  <Override PartName="/ppt/charts/chart150.xml" ContentType="application/vnd.openxmlformats-officedocument.drawingml.chart+xml"/>
  <Override PartName="/ppt/charts/chart161.xml" ContentType="application/vnd.openxmlformats-officedocument.drawingml.chart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charts/chart79.xml" ContentType="application/vnd.openxmlformats-officedocument.drawingml.chart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charts/chart188.xml" ContentType="application/vnd.openxmlformats-officedocument.drawingml.chart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chart119.xml" ContentType="application/vnd.openxmlformats-officedocument.drawingml.chart+xml"/>
  <Override PartName="/ppt/charts/chart166.xml" ContentType="application/vnd.openxmlformats-officedocument.drawingml.char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60.xml" ContentType="application/vnd.openxmlformats-officedocument.drawingml.char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charts/chart144.xml" ContentType="application/vnd.openxmlformats-officedocument.drawingml.chart+xml"/>
  <Override PartName="/ppt/charts/chart191.xml" ContentType="application/vnd.openxmlformats-officedocument.drawingml.chart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charts/chart122.xml" ContentType="application/vnd.openxmlformats-officedocument.drawingml.chart+xml"/>
  <Override PartName="/ppt/slides/slide99.xml" ContentType="application/vnd.openxmlformats-officedocument.presentationml.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Override PartName="/ppt/charts/chart7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8"/>
  </p:notesMasterIdLst>
  <p:sldIdLst>
    <p:sldId id="469" r:id="rId2"/>
    <p:sldId id="468" r:id="rId3"/>
    <p:sldId id="441" r:id="rId4"/>
    <p:sldId id="263" r:id="rId5"/>
    <p:sldId id="264" r:id="rId6"/>
    <p:sldId id="256" r:id="rId7"/>
    <p:sldId id="265" r:id="rId8"/>
    <p:sldId id="272" r:id="rId9"/>
    <p:sldId id="274" r:id="rId10"/>
    <p:sldId id="269" r:id="rId11"/>
    <p:sldId id="270" r:id="rId12"/>
    <p:sldId id="271" r:id="rId13"/>
    <p:sldId id="275" r:id="rId14"/>
    <p:sldId id="276" r:id="rId15"/>
    <p:sldId id="470" r:id="rId16"/>
    <p:sldId id="279" r:id="rId17"/>
    <p:sldId id="442" r:id="rId18"/>
    <p:sldId id="280" r:id="rId19"/>
    <p:sldId id="282" r:id="rId20"/>
    <p:sldId id="283" r:id="rId21"/>
    <p:sldId id="281" r:id="rId22"/>
    <p:sldId id="284" r:id="rId23"/>
    <p:sldId id="285" r:id="rId24"/>
    <p:sldId id="287" r:id="rId25"/>
    <p:sldId id="295" r:id="rId26"/>
    <p:sldId id="443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6" r:id="rId35"/>
    <p:sldId id="444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445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446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447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44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449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450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451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452" r:id="rId108"/>
    <p:sldId id="393" r:id="rId109"/>
    <p:sldId id="394" r:id="rId110"/>
    <p:sldId id="395" r:id="rId111"/>
    <p:sldId id="396" r:id="rId112"/>
    <p:sldId id="397" r:id="rId113"/>
    <p:sldId id="398" r:id="rId114"/>
    <p:sldId id="399" r:id="rId115"/>
    <p:sldId id="400" r:id="rId116"/>
    <p:sldId id="453" r:id="rId117"/>
    <p:sldId id="361" r:id="rId118"/>
    <p:sldId id="362" r:id="rId119"/>
    <p:sldId id="363" r:id="rId120"/>
    <p:sldId id="364" r:id="rId121"/>
    <p:sldId id="365" r:id="rId122"/>
    <p:sldId id="366" r:id="rId123"/>
    <p:sldId id="367" r:id="rId124"/>
    <p:sldId id="368" r:id="rId125"/>
    <p:sldId id="454" r:id="rId126"/>
    <p:sldId id="369" r:id="rId127"/>
    <p:sldId id="370" r:id="rId128"/>
    <p:sldId id="371" r:id="rId129"/>
    <p:sldId id="372" r:id="rId130"/>
    <p:sldId id="373" r:id="rId131"/>
    <p:sldId id="374" r:id="rId132"/>
    <p:sldId id="375" r:id="rId133"/>
    <p:sldId id="376" r:id="rId134"/>
    <p:sldId id="455" r:id="rId135"/>
    <p:sldId id="377" r:id="rId136"/>
    <p:sldId id="378" r:id="rId137"/>
    <p:sldId id="379" r:id="rId138"/>
    <p:sldId id="380" r:id="rId139"/>
    <p:sldId id="381" r:id="rId140"/>
    <p:sldId id="382" r:id="rId141"/>
    <p:sldId id="383" r:id="rId142"/>
    <p:sldId id="384" r:id="rId143"/>
    <p:sldId id="456" r:id="rId144"/>
    <p:sldId id="385" r:id="rId145"/>
    <p:sldId id="386" r:id="rId146"/>
    <p:sldId id="387" r:id="rId147"/>
    <p:sldId id="388" r:id="rId148"/>
    <p:sldId id="389" r:id="rId149"/>
    <p:sldId id="390" r:id="rId150"/>
    <p:sldId id="391" r:id="rId151"/>
    <p:sldId id="392" r:id="rId152"/>
    <p:sldId id="457" r:id="rId153"/>
    <p:sldId id="401" r:id="rId154"/>
    <p:sldId id="402" r:id="rId155"/>
    <p:sldId id="403" r:id="rId156"/>
    <p:sldId id="404" r:id="rId157"/>
    <p:sldId id="405" r:id="rId158"/>
    <p:sldId id="406" r:id="rId159"/>
    <p:sldId id="407" r:id="rId160"/>
    <p:sldId id="408" r:id="rId161"/>
    <p:sldId id="458" r:id="rId162"/>
    <p:sldId id="409" r:id="rId163"/>
    <p:sldId id="410" r:id="rId164"/>
    <p:sldId id="411" r:id="rId165"/>
    <p:sldId id="412" r:id="rId166"/>
    <p:sldId id="413" r:id="rId167"/>
    <p:sldId id="414" r:id="rId168"/>
    <p:sldId id="415" r:id="rId169"/>
    <p:sldId id="416" r:id="rId170"/>
    <p:sldId id="459" r:id="rId171"/>
    <p:sldId id="417" r:id="rId172"/>
    <p:sldId id="418" r:id="rId173"/>
    <p:sldId id="419" r:id="rId174"/>
    <p:sldId id="420" r:id="rId175"/>
    <p:sldId id="421" r:id="rId176"/>
    <p:sldId id="422" r:id="rId177"/>
    <p:sldId id="423" r:id="rId178"/>
    <p:sldId id="424" r:id="rId179"/>
    <p:sldId id="460" r:id="rId180"/>
    <p:sldId id="425" r:id="rId181"/>
    <p:sldId id="426" r:id="rId182"/>
    <p:sldId id="427" r:id="rId183"/>
    <p:sldId id="428" r:id="rId184"/>
    <p:sldId id="429" r:id="rId185"/>
    <p:sldId id="430" r:id="rId186"/>
    <p:sldId id="431" r:id="rId187"/>
    <p:sldId id="432" r:id="rId188"/>
    <p:sldId id="461" r:id="rId189"/>
    <p:sldId id="433" r:id="rId190"/>
    <p:sldId id="434" r:id="rId191"/>
    <p:sldId id="435" r:id="rId192"/>
    <p:sldId id="436" r:id="rId193"/>
    <p:sldId id="437" r:id="rId194"/>
    <p:sldId id="438" r:id="rId195"/>
    <p:sldId id="439" r:id="rId196"/>
    <p:sldId id="440" r:id="rId19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  <a:srgbClr val="CC3300"/>
    <a:srgbClr val="FF99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27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notesMaster" Target="notesMasters/notesMaster1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2.7595974586946591E-2"/>
          <c:y val="0.10575678040245075"/>
          <c:w val="0.94248111656200062"/>
          <c:h val="0.75837744240303984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99CC00"/>
              </a:solidFill>
            </c:spPr>
          </c:dPt>
          <c:dPt>
            <c:idx val="1"/>
            <c:explosion val="11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25553979487126777"/>
                  <c:y val="-0.127324151124340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21203366790525088"/>
                  <c:y val="6.58324503374821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showVal val="1"/>
          </c:dLbls>
          <c:cat>
            <c:strRef>
              <c:f>Consolidado!$D$1:$E$1</c:f>
              <c:strCache>
                <c:ptCount val="2"/>
                <c:pt idx="0">
                  <c:v>Participantes</c:v>
                </c:pt>
                <c:pt idx="1">
                  <c:v>Não Participantes</c:v>
                </c:pt>
              </c:strCache>
            </c:strRef>
          </c:cat>
          <c:val>
            <c:numRef>
              <c:f>Consolidado!$D$17:$E$17</c:f>
              <c:numCache>
                <c:formatCode>#,##0</c:formatCode>
                <c:ptCount val="2"/>
                <c:pt idx="0">
                  <c:v>325</c:v>
                </c:pt>
                <c:pt idx="1">
                  <c:v>320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950815465785723"/>
          <c:y val="0.87543397905711606"/>
          <c:w val="0.53893441527548913"/>
          <c:h val="9.6885813148788968E-2"/>
        </c:manualLayout>
      </c:layout>
      <c:txPr>
        <a:bodyPr/>
        <a:lstStyle/>
        <a:p>
          <a:pPr>
            <a:defRPr sz="1100" b="0" i="0" u="none" strike="noStrike" baseline="0">
              <a:solidFill>
                <a:srgbClr val="FFFFFF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solidFill>
      <a:schemeClr val="tx2">
        <a:lumMod val="5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21"/>
      <c:perspective val="30"/>
    </c:view3D>
    <c:plotArea>
      <c:layout>
        <c:manualLayout>
          <c:layoutTarget val="inner"/>
          <c:xMode val="edge"/>
          <c:yMode val="edge"/>
          <c:x val="1.7166952209988363E-2"/>
          <c:y val="6.4534609381371413E-2"/>
          <c:w val="0.96219282282920315"/>
          <c:h val="0.77683204824311092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8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.19419430979403848"/>
                  <c:y val="5.3065838220013622E-2"/>
                </c:manualLayout>
              </c:layout>
              <c:spPr>
                <a:noFill/>
              </c:spPr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2766417766447003"/>
                  <c:y val="-0.14890941792750767"/>
                </c:manualLayout>
              </c:layout>
              <c:dLblPos val="bestFit"/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Consolidado!$C$102:$D$102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Consolidado!$C$103:$D$103</c:f>
              <c:numCache>
                <c:formatCode>0%</c:formatCode>
                <c:ptCount val="2"/>
                <c:pt idx="0">
                  <c:v>0.37333333333333335</c:v>
                </c:pt>
                <c:pt idx="1">
                  <c:v>0.62666666666666671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6999714456678279"/>
          <c:y val="0.87889161043587416"/>
          <c:w val="0.24144052220318588"/>
          <c:h val="0.10565007487747972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13E-3"/>
          <c:y val="0.18178478843280488"/>
          <c:w val="0.99251439734477809"/>
          <c:h val="0.64005514243684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8843342343401097E-2"/>
                  <c:y val="-3.3613886499481688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06E-2"/>
                </c:manualLayout>
              </c:layout>
              <c:showVal val="1"/>
            </c:dLbl>
            <c:dLbl>
              <c:idx val="3"/>
              <c:layout>
                <c:manualLayout>
                  <c:x val="7.5792542758947113E-3"/>
                  <c:y val="-5.516709235446811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Registro!$D$46:$E$46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Registro!$D$47:$E$47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95138560"/>
        <c:axId val="95140096"/>
        <c:axId val="0"/>
      </c:bar3DChart>
      <c:catAx>
        <c:axId val="951385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5140096"/>
        <c:crosses val="autoZero"/>
        <c:auto val="1"/>
        <c:lblAlgn val="ctr"/>
        <c:lblOffset val="100"/>
      </c:catAx>
      <c:valAx>
        <c:axId val="9514009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5138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9262205598732071"/>
                  <c:y val="8.5146934877499525E-2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4708697062056955"/>
                  <c:y val="-0.12604569425257725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Registro!$F$58:$G$58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Registro!$F$59:$G$59</c:f>
              <c:numCache>
                <c:formatCode>0.00%</c:formatCode>
                <c:ptCount val="2"/>
                <c:pt idx="0">
                  <c:v>0.78571428571428559</c:v>
                </c:pt>
                <c:pt idx="1">
                  <c:v>0.21428571428571427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3E-2"/>
          <c:y val="1.3484456311473278E-2"/>
          <c:w val="0.96219282282920315"/>
          <c:h val="0.77683204824311025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5"/>
            <c:spPr>
              <a:solidFill>
                <a:srgbClr val="FF6600"/>
              </a:solidFill>
            </c:spPr>
          </c:dPt>
          <c:dPt>
            <c:idx val="2"/>
            <c:explosion val="10"/>
            <c:spPr>
              <a:solidFill>
                <a:srgbClr val="CC3300"/>
              </a:solidFill>
            </c:spPr>
          </c:dPt>
          <c:dPt>
            <c:idx val="3"/>
            <c:explosion val="15"/>
            <c:spPr>
              <a:solidFill>
                <a:srgbClr val="990033"/>
              </a:solidFill>
            </c:spPr>
          </c:dPt>
          <c:dPt>
            <c:idx val="4"/>
            <c:explosion val="18"/>
            <c:spPr>
              <a:solidFill>
                <a:srgbClr val="660033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0.12171003674613363"/>
                  <c:y val="-0.22135040551049964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0.16850161511098255"/>
                  <c:y val="-0.22206830413904641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4009738354117193"/>
                  <c:y val="9.9637463121382566E-2"/>
                </c:manualLayout>
              </c:layout>
              <c:showVal val="1"/>
            </c:dLbl>
            <c:dLbl>
              <c:idx val="3"/>
              <c:layout>
                <c:manualLayout>
                  <c:x val="-5.5085791634961932E-2"/>
                  <c:y val="7.9611138885802818E-2"/>
                </c:manualLayout>
              </c:layout>
              <c:showVal val="1"/>
            </c:dLbl>
            <c:dLbl>
              <c:idx val="4"/>
              <c:layout>
                <c:manualLayout>
                  <c:x val="-0.15173540583200906"/>
                  <c:y val="6.6320948906911578E-2"/>
                </c:manualLayout>
              </c:layout>
              <c:showVal val="1"/>
            </c:dLbl>
            <c:dLbl>
              <c:idx val="5"/>
              <c:layout>
                <c:manualLayout>
                  <c:x val="-0.15325147204631812"/>
                  <c:y val="-0.142151643644533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Registro!$D$61:$I$61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Registro!$D$62:$I$62</c:f>
              <c:numCache>
                <c:formatCode>0%</c:formatCode>
                <c:ptCount val="6"/>
                <c:pt idx="0">
                  <c:v>7.1428571428571425E-2</c:v>
                </c:pt>
                <c:pt idx="1">
                  <c:v>0.28571428571428692</c:v>
                </c:pt>
                <c:pt idx="2">
                  <c:v>0.28571428571428692</c:v>
                </c:pt>
                <c:pt idx="3">
                  <c:v>7.1428571428571425E-2</c:v>
                </c:pt>
                <c:pt idx="4">
                  <c:v>0.14285714285714349</c:v>
                </c:pt>
                <c:pt idx="5">
                  <c:v>0.14285714285714349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7770540927551286"/>
          <c:w val="1"/>
          <c:h val="0.19355102519473139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3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6"/>
          <c:w val="0.96219282282920315"/>
          <c:h val="0.77683204824311025"/>
        </c:manualLayout>
      </c:layout>
      <c:pie3DChart>
        <c:varyColors val="1"/>
        <c:ser>
          <c:idx val="0"/>
          <c:order val="0"/>
          <c:explosion val="10"/>
          <c:dPt>
            <c:idx val="0"/>
            <c:explosion val="48"/>
            <c:spPr>
              <a:noFill/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24612578833182241"/>
                  <c:y val="7.0421550200280958E-2"/>
                </c:manualLayout>
              </c:layout>
              <c:showPercent val="1"/>
            </c:dLbl>
            <c:dLbl>
              <c:idx val="2"/>
              <c:layout>
                <c:manualLayout>
                  <c:x val="-0.12953988859569607"/>
                  <c:y val="-0.1175038294564970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Registro!$F$74:$F$76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Registro!$G$74:$G$76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4.0500802122916903E-4"/>
          <c:y val="0.87093804990852164"/>
          <c:w val="0.98679004723409836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26E-2"/>
          <c:y val="1.3484456311473275E-2"/>
          <c:w val="0.96219282282920315"/>
          <c:h val="0.77683204824311014"/>
        </c:manualLayout>
      </c:layout>
      <c:pie3DChart>
        <c:varyColors val="1"/>
        <c:ser>
          <c:idx val="0"/>
          <c:order val="0"/>
          <c:explosion val="5"/>
          <c:dPt>
            <c:idx val="0"/>
            <c:explosion val="4"/>
            <c:spPr>
              <a:solidFill>
                <a:srgbClr val="CC3300"/>
              </a:solidFill>
            </c:spPr>
          </c:dPt>
          <c:dPt>
            <c:idx val="1"/>
            <c:explosion val="9"/>
            <c:spPr>
              <a:solidFill>
                <a:srgbClr val="C00000"/>
              </a:solidFill>
            </c:spPr>
          </c:dPt>
          <c:dPt>
            <c:idx val="2"/>
            <c:explosion val="8"/>
            <c:spPr>
              <a:solidFill>
                <a:srgbClr val="A50021"/>
              </a:solidFill>
            </c:spPr>
          </c:dPt>
          <c:dPt>
            <c:idx val="3"/>
            <c:explosion val="15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0.12386171350395468"/>
                  <c:y val="-0.17651686724655855"/>
                </c:manualLayout>
              </c:layout>
              <c:showPercent val="1"/>
            </c:dLbl>
            <c:dLbl>
              <c:idx val="1"/>
              <c:layout>
                <c:manualLayout>
                  <c:x val="5.4916365946328538E-2"/>
                  <c:y val="9.1991006314375595E-2"/>
                </c:manualLayout>
              </c:layout>
              <c:showPercent val="1"/>
            </c:dLbl>
            <c:dLbl>
              <c:idx val="2"/>
              <c:layout>
                <c:manualLayout>
                  <c:x val="-0.11167293604758662"/>
                  <c:y val="9.3533661873526047E-2"/>
                </c:manualLayout>
              </c:layout>
              <c:showPercent val="1"/>
            </c:dLbl>
            <c:dLbl>
              <c:idx val="3"/>
              <c:layout>
                <c:manualLayout>
                  <c:x val="-0.11502839840407586"/>
                  <c:y val="-0.14468696897637184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Registro!$G$77:$J$77</c:f>
              <c:strCache>
                <c:ptCount val="4"/>
                <c:pt idx="0">
                  <c:v>De 51 a 70%</c:v>
                </c:pt>
                <c:pt idx="1">
                  <c:v>De 71 a 90%</c:v>
                </c:pt>
                <c:pt idx="2">
                  <c:v>Maior que 91%</c:v>
                </c:pt>
                <c:pt idx="3">
                  <c:v>Não respondeu</c:v>
                </c:pt>
              </c:strCache>
            </c:strRef>
          </c:cat>
          <c:val>
            <c:numRef>
              <c:f>Registro!$G$78:$J$78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6113706664171799E-2"/>
          <c:y val="0.79091348816747753"/>
          <c:w val="0.96467838856111565"/>
          <c:h val="0.18151895775833177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96E-3"/>
          <c:y val="4.6398812774944885E-3"/>
          <c:w val="0.99251439734477809"/>
          <c:h val="0.817200133933880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1.8675790691656001E-2"/>
                  <c:y val="0.25333010538895168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2E-2"/>
                </c:manualLayout>
              </c:layout>
              <c:showVal val="1"/>
            </c:dLbl>
            <c:dLbl>
              <c:idx val="3"/>
              <c:layout>
                <c:manualLayout>
                  <c:x val="7.5792542758947078E-3"/>
                  <c:y val="-5.516709235446808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Registro!$D$97:$E$97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Registro!$D$98:$E$98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95336704"/>
        <c:axId val="1835008"/>
        <c:axId val="0"/>
      </c:bar3DChart>
      <c:catAx>
        <c:axId val="953367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1835008"/>
        <c:crosses val="autoZero"/>
        <c:auto val="1"/>
        <c:lblAlgn val="ctr"/>
        <c:lblOffset val="100"/>
      </c:catAx>
      <c:valAx>
        <c:axId val="1835008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5336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04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1.536369324322235E-2"/>
                  <c:y val="0.34069064010808825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100%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5.5608782306911433E-3"/>
                  <c:y val="-2.3250189340036916E-2"/>
                </c:manualLayout>
              </c:layout>
              <c:showVal val="1"/>
            </c:dLbl>
            <c:dLbl>
              <c:idx val="3"/>
              <c:layout>
                <c:manualLayout>
                  <c:x val="7.5792542758947095E-3"/>
                  <c:y val="-5.516709235446809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Registro!$D$110:$E$110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Registro!$D$111:$E$111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95691520"/>
        <c:axId val="95693056"/>
        <c:axId val="0"/>
      </c:bar3DChart>
      <c:catAx>
        <c:axId val="956915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5693056"/>
        <c:crosses val="autoZero"/>
        <c:auto val="1"/>
        <c:lblAlgn val="ctr"/>
        <c:lblOffset val="100"/>
      </c:catAx>
      <c:valAx>
        <c:axId val="9569305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5691520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22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1.2426608232441464E-2"/>
                  <c:y val="0.31799548314076426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899E-2"/>
                </c:manualLayout>
              </c:layout>
              <c:showVal val="1"/>
            </c:dLbl>
            <c:dLbl>
              <c:idx val="3"/>
              <c:layout>
                <c:manualLayout>
                  <c:x val="7.5792542758947121E-3"/>
                  <c:y val="-5.516709235446813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Registro!$D$125:$E$125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Registro!$D$126:$E$126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95833472"/>
        <c:axId val="95835264"/>
        <c:axId val="0"/>
      </c:bar3DChart>
      <c:catAx>
        <c:axId val="958334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5835264"/>
        <c:crosses val="autoZero"/>
        <c:auto val="1"/>
        <c:lblAlgn val="ctr"/>
        <c:lblOffset val="100"/>
      </c:catAx>
      <c:valAx>
        <c:axId val="9583526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583347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'[ESTATISTICA_DA_PESQUISA(Final).xlsx]Ribeirão Preto'!$D$42:$H$42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'[ESTATISTICA_DA_PESQUISA(Final).xlsx]Ribeirão Preto'!$D$43:$H$43</c:f>
              <c:numCache>
                <c:formatCode>0%</c:formatCode>
                <c:ptCount val="5"/>
                <c:pt idx="0">
                  <c:v>0.33333333333333331</c:v>
                </c:pt>
                <c:pt idx="1">
                  <c:v>0.33333333333333331</c:v>
                </c:pt>
                <c:pt idx="2">
                  <c:v>0.125</c:v>
                </c:pt>
                <c:pt idx="3">
                  <c:v>0.16666666666666666</c:v>
                </c:pt>
                <c:pt idx="4">
                  <c:v>4.1666666666666664E-2</c:v>
                </c:pt>
              </c:numCache>
            </c:numRef>
          </c:val>
        </c:ser>
        <c:gapWidth val="101"/>
        <c:gapDepth val="0"/>
        <c:shape val="box"/>
        <c:axId val="95789824"/>
        <c:axId val="95791360"/>
        <c:axId val="0"/>
      </c:bar3DChart>
      <c:catAx>
        <c:axId val="957898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95791360"/>
        <c:crosses val="autoZero"/>
        <c:auto val="1"/>
        <c:lblAlgn val="ctr"/>
        <c:lblOffset val="100"/>
      </c:catAx>
      <c:valAx>
        <c:axId val="95791360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9578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13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1.5018583922750732E-2"/>
                  <c:y val="0.27984328490884713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06E-2"/>
                </c:manualLayout>
              </c:layout>
              <c:showVal val="1"/>
            </c:dLbl>
            <c:dLbl>
              <c:idx val="3"/>
              <c:layout>
                <c:manualLayout>
                  <c:x val="7.5792542758947113E-3"/>
                  <c:y val="-5.516709235446811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'Ribeirão Preto'!$D$56:$E$56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'Ribeirão Preto'!$D$57:$E$57</c:f>
              <c:numCache>
                <c:formatCode>0%</c:formatCode>
                <c:ptCount val="2"/>
                <c:pt idx="0">
                  <c:v>0.15384615384615452</c:v>
                </c:pt>
                <c:pt idx="1">
                  <c:v>0.84615384615384814</c:v>
                </c:pt>
              </c:numCache>
            </c:numRef>
          </c:val>
        </c:ser>
        <c:gapWidth val="211"/>
        <c:gapDepth val="0"/>
        <c:shape val="box"/>
        <c:axId val="1822080"/>
        <c:axId val="1832064"/>
        <c:axId val="0"/>
      </c:bar3DChart>
      <c:catAx>
        <c:axId val="18220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1832064"/>
        <c:crosses val="autoZero"/>
        <c:auto val="1"/>
        <c:lblAlgn val="ctr"/>
        <c:lblOffset val="100"/>
      </c:catAx>
      <c:valAx>
        <c:axId val="183206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822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96E-3"/>
          <c:y val="4.6398812774944885E-3"/>
          <c:w val="0.99251439734477809"/>
          <c:h val="0.71294771657560341"/>
        </c:manualLayout>
      </c:layout>
      <c:bar3DChart>
        <c:barDir val="col"/>
        <c:grouping val="clustered"/>
        <c:ser>
          <c:idx val="0"/>
          <c:order val="0"/>
          <c:tx>
            <c:strRef>
              <c:f>Consolidado!$C$102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1.3697264989488121E-3"/>
                  <c:y val="-1.1828844414112865E-2"/>
                </c:manualLayout>
              </c:layout>
              <c:showVal val="1"/>
            </c:dLbl>
            <c:dLbl>
              <c:idx val="1"/>
              <c:layout>
                <c:manualLayout>
                  <c:x val="-2.4397652926577716E-2"/>
                  <c:y val="-1.007824527433453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6194130810644834E-3"/>
                  <c:y val="-5.476722849793403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0953445699586766E-2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Consolidado!$B$104:$B$107</c:f>
              <c:strCache>
                <c:ptCount val="4"/>
                <c:pt idx="0">
                  <c:v>Até 5.000</c:v>
                </c:pt>
                <c:pt idx="1">
                  <c:v>5.001 a 50.000</c:v>
                </c:pt>
                <c:pt idx="2">
                  <c:v>50.001 a 100.000</c:v>
                </c:pt>
                <c:pt idx="3">
                  <c:v>&gt;100.000</c:v>
                </c:pt>
              </c:strCache>
            </c:strRef>
          </c:cat>
          <c:val>
            <c:numRef>
              <c:f>Consolidado!$C$104:$C$107</c:f>
              <c:numCache>
                <c:formatCode>0%</c:formatCode>
                <c:ptCount val="4"/>
                <c:pt idx="0">
                  <c:v>0.25</c:v>
                </c:pt>
                <c:pt idx="1">
                  <c:v>0.37500000000000078</c:v>
                </c:pt>
                <c:pt idx="2">
                  <c:v>0.71428571428571463</c:v>
                </c:pt>
                <c:pt idx="3">
                  <c:v>0.52941176470588236</c:v>
                </c:pt>
              </c:numCache>
            </c:numRef>
          </c:val>
        </c:ser>
        <c:ser>
          <c:idx val="1"/>
          <c:order val="1"/>
          <c:tx>
            <c:strRef>
              <c:f>Consolidado!$D$102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2.809706540532241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3088524338219722E-2"/>
                  <c:y val="-2.234434269208183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pt-BR" sz="10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6007273670346043E-2"/>
                  <c:y val="-8.7529956988906309E-4"/>
                </c:manualLayout>
              </c:layout>
              <c:showVal val="1"/>
            </c:dLbl>
            <c:dLbl>
              <c:idx val="3"/>
              <c:layout>
                <c:manualLayout>
                  <c:x val="3.7965965754436191E-2"/>
                  <c:y val="0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 algn="ctr">
                  <a:defRPr lang="pt-BR" sz="10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Consolidado!$B$104:$B$107</c:f>
              <c:strCache>
                <c:ptCount val="4"/>
                <c:pt idx="0">
                  <c:v>Até 5.000</c:v>
                </c:pt>
                <c:pt idx="1">
                  <c:v>5.001 a 50.000</c:v>
                </c:pt>
                <c:pt idx="2">
                  <c:v>50.001 a 100.000</c:v>
                </c:pt>
                <c:pt idx="3">
                  <c:v>&gt;100.000</c:v>
                </c:pt>
              </c:strCache>
            </c:strRef>
          </c:cat>
          <c:val>
            <c:numRef>
              <c:f>Consolidado!$D$104:$D$107</c:f>
              <c:numCache>
                <c:formatCode>0%</c:formatCode>
                <c:ptCount val="4"/>
                <c:pt idx="0">
                  <c:v>0.75000000000000167</c:v>
                </c:pt>
                <c:pt idx="1">
                  <c:v>0.62500000000000167</c:v>
                </c:pt>
                <c:pt idx="2">
                  <c:v>0.28571428571428686</c:v>
                </c:pt>
                <c:pt idx="3">
                  <c:v>0.47058823529411886</c:v>
                </c:pt>
              </c:numCache>
            </c:numRef>
          </c:val>
        </c:ser>
        <c:gapWidth val="139"/>
        <c:gapDepth val="0"/>
        <c:shape val="box"/>
        <c:axId val="69799296"/>
        <c:axId val="69809280"/>
        <c:axId val="0"/>
      </c:bar3DChart>
      <c:catAx>
        <c:axId val="697992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69809280"/>
        <c:crosses val="autoZero"/>
        <c:auto val="1"/>
        <c:lblAlgn val="ctr"/>
        <c:lblOffset val="100"/>
      </c:catAx>
      <c:valAx>
        <c:axId val="6980928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697992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6271721655438383"/>
          <c:y val="0.88156276286760826"/>
          <c:w val="0.23796884736698773"/>
          <c:h val="0.10331986922088005"/>
        </c:manualLayout>
      </c:layout>
      <c:txPr>
        <a:bodyPr/>
        <a:lstStyle/>
        <a:p>
          <a:pPr>
            <a:defRPr sz="1200" b="1">
              <a:solidFill>
                <a:schemeClr val="tx2">
                  <a:lumMod val="75000"/>
                </a:schemeClr>
              </a:solidFill>
            </a:defRPr>
          </a:pPr>
          <a:endParaRPr lang="pt-BR"/>
        </a:p>
      </c:txPr>
    </c:legend>
    <c:plotVisOnly val="1"/>
    <c:dispBlanksAs val="gap"/>
  </c:chart>
  <c:spPr>
    <a:noFill/>
  </c:sp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076128839855309"/>
                  <c:y val="0.14042010445840591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2181590202511212"/>
                  <c:y val="-0.15906820074180736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'Ribeirão Preto'!$F$68:$G$68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'Ribeirão Preto'!$F$69:$G$69</c:f>
              <c:numCache>
                <c:formatCode>0.00%</c:formatCode>
                <c:ptCount val="2"/>
                <c:pt idx="0">
                  <c:v>0.8947368421052625</c:v>
                </c:pt>
                <c:pt idx="1">
                  <c:v>0.10526315789473686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3E-2"/>
          <c:y val="1.3484456311473278E-2"/>
          <c:w val="0.96219282282920315"/>
          <c:h val="0.77683204824311025"/>
        </c:manualLayout>
      </c:layout>
      <c:pie3DChart>
        <c:varyColors val="1"/>
        <c:ser>
          <c:idx val="0"/>
          <c:order val="0"/>
          <c:dPt>
            <c:idx val="0"/>
            <c:explosion val="2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12"/>
            <c:spPr>
              <a:solidFill>
                <a:srgbClr val="FF6600"/>
              </a:solidFill>
            </c:spPr>
          </c:dPt>
          <c:dPt>
            <c:idx val="2"/>
            <c:explosion val="11"/>
            <c:spPr>
              <a:solidFill>
                <a:srgbClr val="CC3300"/>
              </a:solidFill>
            </c:spPr>
          </c:dPt>
          <c:dPt>
            <c:idx val="3"/>
            <c:explosion val="11"/>
            <c:spPr>
              <a:solidFill>
                <a:srgbClr val="990033"/>
              </a:solidFill>
            </c:spPr>
          </c:dPt>
          <c:dPt>
            <c:idx val="4"/>
            <c:explosion val="13"/>
            <c:spPr>
              <a:solidFill>
                <a:srgbClr val="660033"/>
              </a:solidFill>
            </c:spPr>
          </c:dPt>
          <c:dPt>
            <c:idx val="5"/>
            <c:explosion val="22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8.5195332442023736E-2"/>
                  <c:y val="-0.22209821971496629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0.14781164266854618"/>
                  <c:y val="-0.22502103943739274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4926784207797775"/>
                  <c:y val="8.218474490796969E-2"/>
                </c:manualLayout>
              </c:layout>
              <c:showVal val="1"/>
            </c:dLbl>
            <c:dLbl>
              <c:idx val="3"/>
              <c:layout>
                <c:manualLayout>
                  <c:x val="-7.1067713008159533E-2"/>
                  <c:y val="9.2852834202747203E-2"/>
                </c:manualLayout>
              </c:layout>
              <c:showVal val="1"/>
            </c:dLbl>
            <c:dLbl>
              <c:idx val="4"/>
              <c:layout>
                <c:manualLayout>
                  <c:x val="-0.16377061528126355"/>
                  <c:y val="2.8662686334824588E-2"/>
                </c:manualLayout>
              </c:layout>
              <c:showVal val="1"/>
            </c:dLbl>
            <c:dLbl>
              <c:idx val="5"/>
              <c:layout>
                <c:manualLayout>
                  <c:x val="-9.3483084636434635E-2"/>
                  <c:y val="-0.16234094752869721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'Ribeirão Preto'!$D$71:$I$71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'Ribeirão Preto'!$D$72:$I$72</c:f>
              <c:numCache>
                <c:formatCode>0%</c:formatCode>
                <c:ptCount val="6"/>
                <c:pt idx="0">
                  <c:v>5.2631578947368432E-2</c:v>
                </c:pt>
                <c:pt idx="1">
                  <c:v>0.31578947368421223</c:v>
                </c:pt>
                <c:pt idx="2">
                  <c:v>0.21052631578947412</c:v>
                </c:pt>
                <c:pt idx="3">
                  <c:v>0.15789473684210611</c:v>
                </c:pt>
                <c:pt idx="4">
                  <c:v>0.21052631578947412</c:v>
                </c:pt>
                <c:pt idx="5">
                  <c:v>5.2631578947368432E-2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4523415913869771E-3"/>
          <c:y val="0.76571228427482463"/>
          <c:w val="0.98781054285199832"/>
          <c:h val="0.20339744348539582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75"/>
          <c:w val="0.96219282282920315"/>
          <c:h val="0.77683204824310981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8438651236519529"/>
                  <c:y val="7.3789431399759534E-3"/>
                </c:manualLayout>
              </c:layout>
              <c:showPercent val="1"/>
            </c:dLbl>
            <c:dLbl>
              <c:idx val="1"/>
              <c:layout>
                <c:manualLayout>
                  <c:x val="0.18967977669919048"/>
                  <c:y val="-0.26252607924167604"/>
                </c:manualLayout>
              </c:layout>
              <c:showPercent val="1"/>
            </c:dLbl>
            <c:dLbl>
              <c:idx val="2"/>
              <c:layout>
                <c:manualLayout>
                  <c:x val="7.6345514792412389E-2"/>
                  <c:y val="0.11303185336732838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'Ribeirão Preto'!$F$84:$F$86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'Ribeirão Preto'!$G$84:$G$86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0455789747757854E-2"/>
          <c:y val="0.87872084019817986"/>
          <c:w val="0.98679004723409791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5"/>
      <c:perspective val="30"/>
    </c:view3D>
    <c:plotArea>
      <c:layout>
        <c:manualLayout>
          <c:layoutTarget val="inner"/>
          <c:xMode val="edge"/>
          <c:yMode val="edge"/>
          <c:x val="1.1170975236024025E-2"/>
          <c:y val="1.3484456311473273E-2"/>
          <c:w val="0.98882906937670867"/>
          <c:h val="0.80041944778651397"/>
        </c:manualLayout>
      </c:layout>
      <c:pie3DChart>
        <c:varyColors val="1"/>
        <c:ser>
          <c:idx val="0"/>
          <c:order val="0"/>
          <c:dPt>
            <c:idx val="0"/>
            <c:explosion val="9"/>
            <c:spPr>
              <a:solidFill>
                <a:schemeClr val="accent1"/>
              </a:solidFill>
            </c:spPr>
          </c:dPt>
          <c:dPt>
            <c:idx val="1"/>
            <c:explosion val="1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explosion val="13"/>
            <c:spPr>
              <a:solidFill>
                <a:srgbClr val="CC3300"/>
              </a:solidFill>
            </c:spPr>
          </c:dPt>
          <c:dPt>
            <c:idx val="3"/>
            <c:explosion val="12"/>
            <c:spPr>
              <a:solidFill>
                <a:srgbClr val="990033"/>
              </a:solidFill>
            </c:spPr>
          </c:dPt>
          <c:dPt>
            <c:idx val="4"/>
            <c:explosion val="9"/>
            <c:spPr>
              <a:solidFill>
                <a:srgbClr val="660033"/>
              </a:solidFill>
            </c:spPr>
          </c:dPt>
          <c:dPt>
            <c:idx val="5"/>
            <c:explosion val="2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'Ribeirão Preto'!$E$87:$J$87</c:f>
              <c:strCache>
                <c:ptCount val="6"/>
                <c:pt idx="0">
                  <c:v>De 11 a 30%</c:v>
                </c:pt>
                <c:pt idx="1">
                  <c:v>De 31 a 50%</c:v>
                </c:pt>
                <c:pt idx="2">
                  <c:v>De 51 a 70%</c:v>
                </c:pt>
                <c:pt idx="3">
                  <c:v>De 71 a 90%</c:v>
                </c:pt>
                <c:pt idx="4">
                  <c:v>Maior que 91%</c:v>
                </c:pt>
                <c:pt idx="5">
                  <c:v>Não respondeu</c:v>
                </c:pt>
              </c:strCache>
            </c:strRef>
          </c:cat>
          <c:val>
            <c:numRef>
              <c:f>'Ribeirão Preto'!$E$88:$J$88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5511901842719415E-3"/>
          <c:y val="0.78532088758598761"/>
          <c:w val="0.99844880981572759"/>
          <c:h val="0.18637418739420494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96E-3"/>
          <c:y val="4.6398812774944885E-3"/>
          <c:w val="0.99251439734477809"/>
          <c:h val="0.817200133933880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6.1534408558484004E-3"/>
                  <c:y val="0.19541210158244449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1.4434475929263805E-2"/>
                  <c:y val="0.3137257015364569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2E-2"/>
                </c:manualLayout>
              </c:layout>
              <c:showVal val="1"/>
            </c:dLbl>
            <c:dLbl>
              <c:idx val="3"/>
              <c:layout>
                <c:manualLayout>
                  <c:x val="7.5792542758947078E-3"/>
                  <c:y val="-5.516709235446808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'Ribeirão Preto'!$D$107:$E$107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'Ribeirão Preto'!$D$108:$E$108</c:f>
              <c:numCache>
                <c:formatCode>0%</c:formatCode>
                <c:ptCount val="2"/>
                <c:pt idx="0">
                  <c:v>0.35714285714285854</c:v>
                </c:pt>
                <c:pt idx="1">
                  <c:v>0.6428571428571429</c:v>
                </c:pt>
              </c:numCache>
            </c:numRef>
          </c:val>
        </c:ser>
        <c:gapWidth val="211"/>
        <c:gapDepth val="0"/>
        <c:shape val="box"/>
        <c:axId val="96437760"/>
        <c:axId val="96439296"/>
        <c:axId val="0"/>
      </c:bar3DChart>
      <c:catAx>
        <c:axId val="964377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6439296"/>
        <c:crosses val="autoZero"/>
        <c:auto val="1"/>
        <c:lblAlgn val="ctr"/>
        <c:lblOffset val="100"/>
      </c:catAx>
      <c:valAx>
        <c:axId val="9643929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6437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04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1.193124837596438E-2"/>
                  <c:y val="0.3061319197693688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100%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5.5608782306911433E-3"/>
                  <c:y val="-2.3250189340036916E-2"/>
                </c:manualLayout>
              </c:layout>
              <c:showVal val="1"/>
            </c:dLbl>
            <c:dLbl>
              <c:idx val="3"/>
              <c:layout>
                <c:manualLayout>
                  <c:x val="7.5792542758947095E-3"/>
                  <c:y val="-5.516709235446809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'Ribeirão Preto'!$D$120:$E$120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'Ribeirão Preto'!$D$121:$E$121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96178560"/>
        <c:axId val="96180096"/>
        <c:axId val="0"/>
      </c:bar3DChart>
      <c:catAx>
        <c:axId val="961785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6180096"/>
        <c:crosses val="autoZero"/>
        <c:auto val="1"/>
        <c:lblAlgn val="ctr"/>
        <c:lblOffset val="100"/>
      </c:catAx>
      <c:valAx>
        <c:axId val="9618009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6178560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22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9.2527361540164863E-3"/>
                  <c:y val="0.38682945312325345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899E-2"/>
                </c:manualLayout>
              </c:layout>
              <c:showVal val="1"/>
            </c:dLbl>
            <c:dLbl>
              <c:idx val="3"/>
              <c:layout>
                <c:manualLayout>
                  <c:x val="7.5792542758947121E-3"/>
                  <c:y val="-5.516709235446813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'Ribeirão Preto'!$D$135:$E$135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'Ribeirão Preto'!$D$136:$E$136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96566272"/>
        <c:axId val="96584448"/>
        <c:axId val="0"/>
      </c:bar3DChart>
      <c:catAx>
        <c:axId val="965662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6584448"/>
        <c:crosses val="autoZero"/>
        <c:auto val="1"/>
        <c:lblAlgn val="ctr"/>
        <c:lblOffset val="100"/>
      </c:catAx>
      <c:valAx>
        <c:axId val="96584448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656627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'S.J. Campos'!$D$55:$H$55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'S.J. Campos'!$D$56:$H$56</c:f>
              <c:numCache>
                <c:formatCode>0.0%</c:formatCode>
                <c:ptCount val="5"/>
                <c:pt idx="0" formatCode="0%">
                  <c:v>0.476190476190477</c:v>
                </c:pt>
                <c:pt idx="1">
                  <c:v>0.476190476190477</c:v>
                </c:pt>
                <c:pt idx="2">
                  <c:v>4.7619047619047623E-2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96600832"/>
        <c:axId val="96602368"/>
        <c:axId val="0"/>
      </c:bar3DChart>
      <c:catAx>
        <c:axId val="966008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96602368"/>
        <c:crosses val="autoZero"/>
        <c:auto val="1"/>
        <c:lblAlgn val="ctr"/>
        <c:lblOffset val="100"/>
      </c:catAx>
      <c:valAx>
        <c:axId val="96602368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96600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13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8843342343401097E-2"/>
                  <c:y val="-3.3613886499481688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06E-2"/>
                </c:manualLayout>
              </c:layout>
              <c:showVal val="1"/>
            </c:dLbl>
            <c:dLbl>
              <c:idx val="3"/>
              <c:layout>
                <c:manualLayout>
                  <c:x val="7.5792542758947113E-3"/>
                  <c:y val="-5.516709235446811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'S.J. Campos'!$D$69:$E$69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'S.J. Campos'!$D$70:$E$70</c:f>
              <c:numCache>
                <c:formatCode>0%</c:formatCode>
                <c:ptCount val="2"/>
                <c:pt idx="0">
                  <c:v>7.6923076923076927E-2</c:v>
                </c:pt>
                <c:pt idx="1">
                  <c:v>0.92307692307692257</c:v>
                </c:pt>
              </c:numCache>
            </c:numRef>
          </c:val>
        </c:ser>
        <c:gapWidth val="211"/>
        <c:gapDepth val="0"/>
        <c:shape val="box"/>
        <c:axId val="96807552"/>
        <c:axId val="96809344"/>
        <c:axId val="0"/>
      </c:bar3DChart>
      <c:catAx>
        <c:axId val="968075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6809344"/>
        <c:crosses val="autoZero"/>
        <c:auto val="1"/>
        <c:lblAlgn val="ctr"/>
        <c:lblOffset val="100"/>
      </c:catAx>
      <c:valAx>
        <c:axId val="9680934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6807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6872628666405798"/>
                  <c:y val="0.11473357071287472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2288450771968892"/>
                  <c:y val="-0.14484001411445921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'S.J. Campos'!$F$81:$G$81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'S.J. Campos'!$F$82:$G$82</c:f>
              <c:numCache>
                <c:formatCode>0.00%</c:formatCode>
                <c:ptCount val="2"/>
                <c:pt idx="0">
                  <c:v>0.80769230769230771</c:v>
                </c:pt>
                <c:pt idx="1">
                  <c:v>0.1923076923076924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rotY val="82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103"/>
          <c:w val="0.96219282282920315"/>
          <c:h val="0.77683204824311114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8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9.2026103737434722E-2"/>
                  <c:y val="-0.12388510346855819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0.18792915646275224"/>
                  <c:y val="2.6100387641114896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Consolidado!$C$115:$D$115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Consolidado!$C$116:$D$116</c:f>
              <c:numCache>
                <c:formatCode>0%</c:formatCode>
                <c:ptCount val="2"/>
                <c:pt idx="0">
                  <c:v>5.3333333333333566E-2</c:v>
                </c:pt>
                <c:pt idx="1">
                  <c:v>0.94666666666666666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17"/>
      <c:perspective val="30"/>
    </c:view3D>
    <c:plotArea>
      <c:layout>
        <c:manualLayout>
          <c:layoutTarget val="inner"/>
          <c:xMode val="edge"/>
          <c:yMode val="edge"/>
          <c:x val="1.117097523602403E-2"/>
          <c:y val="1.3484456311473278E-2"/>
          <c:w val="0.96219282282920315"/>
          <c:h val="0.77683204824311025"/>
        </c:manualLayout>
      </c:layout>
      <c:pie3DChart>
        <c:varyColors val="1"/>
        <c:ser>
          <c:idx val="0"/>
          <c:order val="0"/>
          <c:dPt>
            <c:idx val="0"/>
            <c:explosion val="15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6"/>
            <c:spPr>
              <a:solidFill>
                <a:srgbClr val="FF6600"/>
              </a:solidFill>
            </c:spPr>
          </c:dPt>
          <c:dPt>
            <c:idx val="2"/>
            <c:explosion val="4"/>
            <c:spPr>
              <a:solidFill>
                <a:srgbClr val="CC3300"/>
              </a:solidFill>
            </c:spPr>
          </c:dPt>
          <c:dPt>
            <c:idx val="3"/>
            <c:explosion val="18"/>
            <c:spPr>
              <a:solidFill>
                <a:srgbClr val="990033"/>
              </a:solidFill>
            </c:spPr>
          </c:dPt>
          <c:dPt>
            <c:idx val="4"/>
            <c:explosion val="8"/>
            <c:spPr>
              <a:solidFill>
                <a:srgbClr val="660033"/>
              </a:solidFill>
            </c:spPr>
          </c:dPt>
          <c:dPt>
            <c:idx val="5"/>
            <c:explosion val="13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6.8702214825764538E-2"/>
                  <c:y val="-0.17593688792253184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2511172201540438"/>
                  <c:y val="-0.27375722198506686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8678353834238962"/>
                  <c:y val="-0.15591748283714293"/>
                </c:manualLayout>
              </c:layout>
              <c:showVal val="1"/>
            </c:dLbl>
            <c:dLbl>
              <c:idx val="3"/>
              <c:layout>
                <c:manualLayout>
                  <c:x val="8.0921620687075244E-2"/>
                  <c:y val="7.5510129220777392E-2"/>
                </c:manualLayout>
              </c:layout>
              <c:showVal val="1"/>
            </c:dLbl>
            <c:dLbl>
              <c:idx val="4"/>
              <c:layout>
                <c:manualLayout>
                  <c:x val="-0.11248384833306706"/>
                  <c:y val="6.4530575505493598E-2"/>
                </c:manualLayout>
              </c:layout>
              <c:showVal val="1"/>
            </c:dLbl>
            <c:dLbl>
              <c:idx val="5"/>
              <c:layout>
                <c:manualLayout>
                  <c:x val="-0.13850698945061091"/>
                  <c:y val="3.060311763214468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'S.J. Campos'!$D$84:$I$84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'S.J. Campos'!$D$85:$I$85</c:f>
              <c:numCache>
                <c:formatCode>0%</c:formatCode>
                <c:ptCount val="6"/>
                <c:pt idx="0">
                  <c:v>3.8461538461538464E-2</c:v>
                </c:pt>
                <c:pt idx="1">
                  <c:v>0.1923076923076924</c:v>
                </c:pt>
                <c:pt idx="2">
                  <c:v>0.30769230769230782</c:v>
                </c:pt>
                <c:pt idx="3">
                  <c:v>0.23076923076923164</c:v>
                </c:pt>
                <c:pt idx="4">
                  <c:v>7.6923076923076927E-2</c:v>
                </c:pt>
                <c:pt idx="5">
                  <c:v>0.15384615384615458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76703417012221498"/>
          <c:w val="0.99898767721335968"/>
          <c:h val="0.20224984511001182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rotY val="194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75"/>
          <c:w val="0.96219282282920315"/>
          <c:h val="0.77683204824310981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.23615543749483647"/>
                  <c:y val="4.0703928021608313E-2"/>
                </c:manualLayout>
              </c:layout>
              <c:showPercent val="1"/>
            </c:dLbl>
            <c:dLbl>
              <c:idx val="1"/>
              <c:layout>
                <c:manualLayout>
                  <c:x val="-0.26604853084861302"/>
                  <c:y val="-0.13096785493699134"/>
                </c:manualLayout>
              </c:layout>
              <c:showPercent val="1"/>
            </c:dLbl>
            <c:dLbl>
              <c:idx val="2"/>
              <c:layout>
                <c:manualLayout>
                  <c:x val="7.162710321282717E-2"/>
                  <c:y val="0.1403347396488123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'S.J. Campos'!$F$97:$F$98</c:f>
              <c:strCache>
                <c:ptCount val="2"/>
                <c:pt idx="0">
                  <c:v>Reincidencia &lt; 50%</c:v>
                </c:pt>
                <c:pt idx="1">
                  <c:v>Reincidencia &gt; 50%</c:v>
                </c:pt>
              </c:strCache>
            </c:strRef>
          </c:cat>
          <c:val>
            <c:numRef>
              <c:f>'S.J. Campos'!$G$97:$G$98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8679004723409791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9"/>
      <c:perspective val="30"/>
    </c:view3D>
    <c:plotArea>
      <c:layout>
        <c:manualLayout>
          <c:layoutTarget val="inner"/>
          <c:xMode val="edge"/>
          <c:yMode val="edge"/>
          <c:x val="1.1170975236024025E-2"/>
          <c:y val="1.3484456311473273E-2"/>
          <c:w val="0.96219282282920315"/>
          <c:h val="0.77683204824311003"/>
        </c:manualLayout>
      </c:layout>
      <c:pie3DChart>
        <c:varyColors val="1"/>
        <c:ser>
          <c:idx val="0"/>
          <c:order val="0"/>
          <c:dPt>
            <c:idx val="0"/>
            <c:explosion val="1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explosion val="1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explosion val="1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explosion val="11"/>
            <c:spPr>
              <a:solidFill>
                <a:srgbClr val="C00000"/>
              </a:solidFill>
            </c:spPr>
          </c:dPt>
          <c:dPt>
            <c:idx val="4"/>
            <c:explosion val="5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5"/>
            <c:explosion val="11"/>
            <c:spPr>
              <a:solidFill>
                <a:schemeClr val="accent2">
                  <a:lumMod val="50000"/>
                </a:schemeClr>
              </a:solidFill>
            </c:spPr>
          </c:dPt>
          <c:dLbls>
            <c:dLbl>
              <c:idx val="2"/>
              <c:layout>
                <c:manualLayout>
                  <c:x val="-0.19727070555378898"/>
                  <c:y val="-0.22789104906892771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'S.J. Campos'!$D$100:$I$100</c:f>
              <c:strCache>
                <c:ptCount val="6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</c:strCache>
            </c:strRef>
          </c:cat>
          <c:val>
            <c:numRef>
              <c:f>'S.J. Campos'!$D$101:$I$101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78532088758598761"/>
          <c:w val="1"/>
          <c:h val="0.18637418739420494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96E-3"/>
          <c:y val="4.6398812774944885E-3"/>
          <c:w val="0.99251439734477809"/>
          <c:h val="0.817200133933880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0882987957000252E-2"/>
                  <c:y val="-7.6884093192054692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2E-2"/>
                </c:manualLayout>
              </c:layout>
              <c:showVal val="1"/>
            </c:dLbl>
            <c:dLbl>
              <c:idx val="3"/>
              <c:layout>
                <c:manualLayout>
                  <c:x val="7.5792542758947078E-3"/>
                  <c:y val="-5.516709235446808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'S.J. Campos'!$D$120:$E$120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'S.J. Campos'!$D$121:$E$121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gapWidth val="211"/>
        <c:gapDepth val="0"/>
        <c:shape val="box"/>
        <c:axId val="97161984"/>
        <c:axId val="97163520"/>
        <c:axId val="0"/>
      </c:bar3DChart>
      <c:catAx>
        <c:axId val="971619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7163520"/>
        <c:crosses val="autoZero"/>
        <c:auto val="1"/>
        <c:lblAlgn val="ctr"/>
        <c:lblOffset val="100"/>
      </c:catAx>
      <c:valAx>
        <c:axId val="9716352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7161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09935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13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44E-2"/>
                </c:manualLayout>
              </c:layout>
              <c:showVal val="1"/>
            </c:dLbl>
            <c:dLbl>
              <c:idx val="3"/>
              <c:layout>
                <c:manualLayout>
                  <c:x val="7.5792542758946991E-3"/>
                  <c:y val="-5.5167092354467995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'S.J. Campos'!$D$135:$E$135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'S.J. Campos'!$D$136:$E$136</c:f>
              <c:numCache>
                <c:formatCode>0%</c:formatCode>
                <c:ptCount val="2"/>
                <c:pt idx="0">
                  <c:v>0.14285714285714346</c:v>
                </c:pt>
                <c:pt idx="1">
                  <c:v>0.85714285714285765</c:v>
                </c:pt>
              </c:numCache>
            </c:numRef>
          </c:val>
        </c:ser>
        <c:gapWidth val="211"/>
        <c:gapDepth val="0"/>
        <c:shape val="box"/>
        <c:axId val="96775552"/>
        <c:axId val="97330304"/>
        <c:axId val="0"/>
      </c:bar3DChart>
      <c:catAx>
        <c:axId val="967755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7330304"/>
        <c:crosses val="autoZero"/>
        <c:auto val="1"/>
        <c:lblAlgn val="ctr"/>
        <c:lblOffset val="100"/>
      </c:catAx>
      <c:valAx>
        <c:axId val="9733030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677555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09957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27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34E-2"/>
                </c:manualLayout>
              </c:layout>
              <c:showVal val="1"/>
            </c:dLbl>
            <c:dLbl>
              <c:idx val="3"/>
              <c:layout>
                <c:manualLayout>
                  <c:x val="7.5792542758947026E-3"/>
                  <c:y val="-5.5167092354468029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'S.J. Campos'!$D$150:$E$150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'S.J. Campos'!$D$151:$E$151</c:f>
              <c:numCache>
                <c:formatCode>0%</c:formatCode>
                <c:ptCount val="2"/>
                <c:pt idx="0">
                  <c:v>0.14285714285714346</c:v>
                </c:pt>
                <c:pt idx="1">
                  <c:v>0.85714285714285765</c:v>
                </c:pt>
              </c:numCache>
            </c:numRef>
          </c:val>
        </c:ser>
        <c:gapWidth val="211"/>
        <c:gapDepth val="0"/>
        <c:shape val="box"/>
        <c:axId val="97379840"/>
        <c:axId val="97381376"/>
        <c:axId val="0"/>
      </c:bar3DChart>
      <c:catAx>
        <c:axId val="973798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7381376"/>
        <c:crosses val="autoZero"/>
        <c:auto val="1"/>
        <c:lblAlgn val="ctr"/>
        <c:lblOffset val="100"/>
      </c:catAx>
      <c:valAx>
        <c:axId val="9738137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7379840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8.0483608903502132E-2"/>
          <c:w val="0.94721199409998624"/>
          <c:h val="0.7670203912398269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'S. J. Rio Preto'!$D$112:$H$112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'S. J. Rio Preto'!$D$113:$H$113</c:f>
              <c:numCache>
                <c:formatCode>0%</c:formatCode>
                <c:ptCount val="5"/>
                <c:pt idx="0">
                  <c:v>0.58490566037735847</c:v>
                </c:pt>
                <c:pt idx="1">
                  <c:v>0.28301886792453018</c:v>
                </c:pt>
                <c:pt idx="2">
                  <c:v>7.5471698113207544E-2</c:v>
                </c:pt>
                <c:pt idx="3">
                  <c:v>5.6603773584905662E-2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97458816"/>
        <c:axId val="97485184"/>
        <c:axId val="0"/>
      </c:bar3DChart>
      <c:catAx>
        <c:axId val="974588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97485184"/>
        <c:crosses val="autoZero"/>
        <c:auto val="1"/>
        <c:lblAlgn val="ctr"/>
        <c:lblOffset val="100"/>
      </c:catAx>
      <c:valAx>
        <c:axId val="97485184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97458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13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1.1216511416376121E-2"/>
                  <c:y val="0.28481831107749389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06E-2"/>
                </c:manualLayout>
              </c:layout>
              <c:showVal val="1"/>
            </c:dLbl>
            <c:dLbl>
              <c:idx val="3"/>
              <c:layout>
                <c:manualLayout>
                  <c:x val="7.5792542758947113E-3"/>
                  <c:y val="-5.516709235446811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'S. J. Rio Preto'!$D$126:$E$126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'S. J. Rio Preto'!$D$127:$E$127</c:f>
              <c:numCache>
                <c:formatCode>0%</c:formatCode>
                <c:ptCount val="2"/>
                <c:pt idx="0">
                  <c:v>5.7142857142857141E-2</c:v>
                </c:pt>
                <c:pt idx="1">
                  <c:v>0.94285714285714251</c:v>
                </c:pt>
              </c:numCache>
            </c:numRef>
          </c:val>
        </c:ser>
        <c:gapWidth val="211"/>
        <c:gapDepth val="0"/>
        <c:shape val="box"/>
        <c:axId val="97682944"/>
        <c:axId val="97684480"/>
        <c:axId val="0"/>
      </c:bar3DChart>
      <c:catAx>
        <c:axId val="976829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7684480"/>
        <c:crosses val="autoZero"/>
        <c:auto val="1"/>
        <c:lblAlgn val="ctr"/>
        <c:lblOffset val="100"/>
      </c:catAx>
      <c:valAx>
        <c:axId val="9768448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7682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5955694550493249"/>
                  <c:y val="7.099447236759554E-2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6158462360371353"/>
                  <c:y val="-0.1118932317426737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'S. J. Rio Preto'!$F$138:$G$138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'S. J. Rio Preto'!$F$139:$G$139</c:f>
              <c:numCache>
                <c:formatCode>0.00%</c:formatCode>
                <c:ptCount val="2"/>
                <c:pt idx="0">
                  <c:v>0.76562500000000333</c:v>
                </c:pt>
                <c:pt idx="1">
                  <c:v>0.234375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rotY val="119"/>
      <c:perspective val="30"/>
    </c:view3D>
    <c:plotArea>
      <c:layout>
        <c:manualLayout>
          <c:layoutTarget val="inner"/>
          <c:xMode val="edge"/>
          <c:yMode val="edge"/>
          <c:x val="1.117097523602403E-2"/>
          <c:y val="1.3484456311473278E-2"/>
          <c:w val="0.96219282282920315"/>
          <c:h val="0.77683204824311025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10"/>
            <c:spPr>
              <a:solidFill>
                <a:srgbClr val="FF6600"/>
              </a:solidFill>
            </c:spPr>
          </c:dPt>
          <c:dPt>
            <c:idx val="2"/>
            <c:explosion val="9"/>
            <c:spPr>
              <a:solidFill>
                <a:srgbClr val="CC3300"/>
              </a:solidFill>
            </c:spPr>
          </c:dPt>
          <c:dPt>
            <c:idx val="3"/>
            <c:explosion val="16"/>
            <c:spPr>
              <a:solidFill>
                <a:srgbClr val="990033"/>
              </a:solidFill>
            </c:spPr>
          </c:dPt>
          <c:dPt>
            <c:idx val="4"/>
            <c:explosion val="11"/>
            <c:spPr>
              <a:solidFill>
                <a:srgbClr val="660033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8.8247084992254504E-2"/>
                  <c:y val="-0.15927524367887771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2.1865864264854842E-2"/>
                  <c:y val="-0.29263058238263984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6407773838029141"/>
                  <c:y val="-9.1362466368303724E-2"/>
                </c:manualLayout>
              </c:layout>
              <c:showVal val="1"/>
            </c:dLbl>
            <c:dLbl>
              <c:idx val="3"/>
              <c:layout>
                <c:manualLayout>
                  <c:x val="9.0493208471479528E-2"/>
                  <c:y val="8.2556060809859375E-2"/>
                </c:manualLayout>
              </c:layout>
              <c:showVal val="1"/>
            </c:dLbl>
            <c:dLbl>
              <c:idx val="4"/>
              <c:layout>
                <c:manualLayout>
                  <c:x val="-9.9527230163089786E-2"/>
                  <c:y val="8.0044734496691014E-2"/>
                </c:manualLayout>
              </c:layout>
              <c:showVal val="1"/>
            </c:dLbl>
            <c:dLbl>
              <c:idx val="5"/>
              <c:layout>
                <c:manualLayout>
                  <c:x val="-0.13574914778517583"/>
                  <c:y val="-1.523878554303042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'S. J. Rio Preto'!$D$141:$I$141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'S. J. Rio Preto'!$D$142:$I$142</c:f>
              <c:numCache>
                <c:formatCode>0%</c:formatCode>
                <c:ptCount val="6"/>
                <c:pt idx="0">
                  <c:v>4.6874999999999986E-2</c:v>
                </c:pt>
                <c:pt idx="1">
                  <c:v>0.25</c:v>
                </c:pt>
                <c:pt idx="2">
                  <c:v>0.234375</c:v>
                </c:pt>
                <c:pt idx="3">
                  <c:v>0.171875</c:v>
                </c:pt>
                <c:pt idx="4">
                  <c:v>0.10937500000000012</c:v>
                </c:pt>
                <c:pt idx="5">
                  <c:v>0.18750000000000044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04E-3"/>
          <c:y val="8.6913464864792497E-2"/>
          <c:w val="0.99251439734477809"/>
          <c:h val="0.68003805754498281"/>
        </c:manualLayout>
      </c:layout>
      <c:bar3DChart>
        <c:barDir val="col"/>
        <c:grouping val="clustered"/>
        <c:ser>
          <c:idx val="0"/>
          <c:order val="0"/>
          <c:tx>
            <c:strRef>
              <c:f>Consolidado!$C$115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7.4655163390592106E-3"/>
                  <c:y val="-5.3073665604852363E-3"/>
                </c:manualLayout>
              </c:layout>
              <c:showVal val="1"/>
            </c:dLbl>
            <c:dLbl>
              <c:idx val="1"/>
              <c:layout>
                <c:manualLayout>
                  <c:x val="6.8174746059273339E-3"/>
                  <c:y val="-6.6492786811339755E-5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16E-2"/>
                </c:manualLayout>
              </c:layout>
              <c:showVal val="1"/>
            </c:dLbl>
            <c:dLbl>
              <c:idx val="3"/>
              <c:layout>
                <c:manualLayout>
                  <c:x val="4.474654665152642E-3"/>
                  <c:y val="-5.5152602091831345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0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Consolidado!$B$117:$B$120</c:f>
              <c:strCache>
                <c:ptCount val="4"/>
                <c:pt idx="0">
                  <c:v>Até 5.000</c:v>
                </c:pt>
                <c:pt idx="1">
                  <c:v>5.001 a 50.000</c:v>
                </c:pt>
                <c:pt idx="2">
                  <c:v>50.001 a 100.000</c:v>
                </c:pt>
                <c:pt idx="3">
                  <c:v>&gt;100.000</c:v>
                </c:pt>
              </c:strCache>
            </c:strRef>
          </c:cat>
          <c:val>
            <c:numRef>
              <c:f>Consolidado!$C$117:$C$120</c:f>
              <c:numCache>
                <c:formatCode>0%</c:formatCode>
                <c:ptCount val="4"/>
                <c:pt idx="0">
                  <c:v>2.9850746268656716E-2</c:v>
                </c:pt>
                <c:pt idx="1">
                  <c:v>1.1976047904191585E-2</c:v>
                </c:pt>
                <c:pt idx="2">
                  <c:v>6.8965517241379309E-2</c:v>
                </c:pt>
                <c:pt idx="3">
                  <c:v>9.8039215686274508E-2</c:v>
                </c:pt>
              </c:numCache>
            </c:numRef>
          </c:val>
        </c:ser>
        <c:ser>
          <c:idx val="1"/>
          <c:order val="1"/>
          <c:tx>
            <c:strRef>
              <c:f>Consolidado!$D$115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9.5978192545481036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679618369545909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4396728881821938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4396728881821938E-2"/>
                  <c:y val="0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0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Consolidado!$B$117:$B$120</c:f>
              <c:strCache>
                <c:ptCount val="4"/>
                <c:pt idx="0">
                  <c:v>Até 5.000</c:v>
                </c:pt>
                <c:pt idx="1">
                  <c:v>5.001 a 50.000</c:v>
                </c:pt>
                <c:pt idx="2">
                  <c:v>50.001 a 100.000</c:v>
                </c:pt>
                <c:pt idx="3">
                  <c:v>&gt;100.000</c:v>
                </c:pt>
              </c:strCache>
            </c:strRef>
          </c:cat>
          <c:val>
            <c:numRef>
              <c:f>Consolidado!$D$117:$D$120</c:f>
              <c:numCache>
                <c:formatCode>0%</c:formatCode>
                <c:ptCount val="4"/>
                <c:pt idx="0">
                  <c:v>0.97014925373134364</c:v>
                </c:pt>
                <c:pt idx="1">
                  <c:v>0.98802395209580862</c:v>
                </c:pt>
                <c:pt idx="2">
                  <c:v>0.93103448275862066</c:v>
                </c:pt>
                <c:pt idx="3">
                  <c:v>0.90196078431372551</c:v>
                </c:pt>
              </c:numCache>
            </c:numRef>
          </c:val>
        </c:ser>
        <c:gapWidth val="139"/>
        <c:gapDepth val="0"/>
        <c:shape val="box"/>
        <c:axId val="70047232"/>
        <c:axId val="70048768"/>
        <c:axId val="0"/>
      </c:bar3DChart>
      <c:catAx>
        <c:axId val="700472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70048768"/>
        <c:crosses val="autoZero"/>
        <c:auto val="1"/>
        <c:lblAlgn val="ctr"/>
        <c:lblOffset val="100"/>
      </c:catAx>
      <c:valAx>
        <c:axId val="70048768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70047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00810079415953"/>
          <c:y val="0.89533181799924932"/>
          <c:w val="0.18004479520295541"/>
          <c:h val="0.10088096728494685"/>
        </c:manualLayout>
      </c:layout>
    </c:legend>
    <c:plotVisOnly val="1"/>
    <c:dispBlanksAs val="gap"/>
  </c:chart>
  <c:spPr>
    <a:noFill/>
  </c:spPr>
  <c:externalData r:id="rId1"/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75"/>
          <c:w val="0.96219282282920315"/>
          <c:h val="0.77683204824310981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0552405088228629"/>
                  <c:y val="-0.15925703155186238"/>
                </c:manualLayout>
              </c:layout>
              <c:showPercent val="1"/>
            </c:dLbl>
            <c:dLbl>
              <c:idx val="1"/>
              <c:layout>
                <c:manualLayout>
                  <c:x val="0.19393415341710762"/>
                  <c:y val="-0.14606795969250044"/>
                </c:manualLayout>
              </c:layout>
              <c:showPercent val="1"/>
            </c:dLbl>
            <c:dLbl>
              <c:idx val="2"/>
              <c:layout>
                <c:manualLayout>
                  <c:x val="5.3688714436625713E-2"/>
                  <c:y val="0.11330848659257087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'S. J. Rio Preto'!$F$154:$F$156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'S. J. Rio Preto'!$G$154:$G$156</c:f>
              <c:numCache>
                <c:formatCode>General</c:formatCode>
                <c:ptCount val="3"/>
                <c:pt idx="0">
                  <c:v>18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8679004723409791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7"/>
      <c:perspective val="30"/>
    </c:view3D>
    <c:plotArea>
      <c:layout>
        <c:manualLayout>
          <c:layoutTarget val="inner"/>
          <c:xMode val="edge"/>
          <c:yMode val="edge"/>
          <c:x val="1.1170975236024025E-2"/>
          <c:y val="1.3484456311473273E-2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28"/>
          <c:dPt>
            <c:idx val="0"/>
            <c:explosion val="2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explosion val="2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explosion val="2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explosion val="26"/>
            <c:spPr>
              <a:solidFill>
                <a:srgbClr val="FF0000"/>
              </a:solidFill>
            </c:spPr>
          </c:dPt>
          <c:dPt>
            <c:idx val="4"/>
            <c:explosion val="15"/>
            <c:spPr>
              <a:solidFill>
                <a:srgbClr val="C00000"/>
              </a:solidFill>
            </c:spPr>
          </c:dPt>
          <c:dPt>
            <c:idx val="5"/>
            <c:explosion val="5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3"/>
              </a:solidFill>
            </c:spPr>
          </c:dPt>
          <c:dLbls>
            <c:dLbl>
              <c:idx val="6"/>
              <c:layout>
                <c:manualLayout>
                  <c:x val="4.263670603603404E-3"/>
                  <c:y val="4.574616055558171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'S. J. Rio Preto'!$D$157:$J$157</c:f>
              <c:strCache>
                <c:ptCount val="7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  <c:pt idx="6">
                  <c:v>Não respondeu</c:v>
                </c:pt>
              </c:strCache>
            </c:strRef>
          </c:cat>
          <c:val>
            <c:numRef>
              <c:f>'S. J. Rio Preto'!$D$158:$J$158</c:f>
              <c:numCache>
                <c:formatCode>General</c:formatCode>
                <c:ptCount val="7"/>
                <c:pt idx="0">
                  <c:v>4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10</c:v>
                </c:pt>
                <c:pt idx="6">
                  <c:v>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5590777593431052E-3"/>
          <c:y val="0.77242633749608802"/>
          <c:w val="0.99179339459330385"/>
          <c:h val="0.19926835353263994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96E-3"/>
          <c:y val="4.6398812774944885E-3"/>
          <c:w val="0.99251439734477809"/>
          <c:h val="0.817200133933880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9.1565124202606547E-3"/>
                  <c:y val="0.2200498467103385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8.4005743992211709E-3"/>
                  <c:y val="0.3417366946778713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2E-2"/>
                </c:manualLayout>
              </c:layout>
              <c:showVal val="1"/>
            </c:dLbl>
            <c:dLbl>
              <c:idx val="3"/>
              <c:layout>
                <c:manualLayout>
                  <c:x val="7.5792542758947078E-3"/>
                  <c:y val="-5.516709235446808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'S. J. Rio Preto'!$D$177:$E$177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'S. J. Rio Preto'!$D$178:$E$178</c:f>
              <c:numCache>
                <c:formatCode>0%</c:formatCode>
                <c:ptCount val="2"/>
                <c:pt idx="0">
                  <c:v>0.394736842105264</c:v>
                </c:pt>
                <c:pt idx="1">
                  <c:v>0.6052631578947365</c:v>
                </c:pt>
              </c:numCache>
            </c:numRef>
          </c:val>
        </c:ser>
        <c:gapWidth val="211"/>
        <c:gapDepth val="0"/>
        <c:shape val="box"/>
        <c:axId val="97632256"/>
        <c:axId val="97633792"/>
        <c:axId val="0"/>
      </c:bar3DChart>
      <c:catAx>
        <c:axId val="976322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7633792"/>
        <c:crosses val="autoZero"/>
        <c:auto val="1"/>
        <c:lblAlgn val="ctr"/>
        <c:lblOffset val="100"/>
      </c:catAx>
      <c:valAx>
        <c:axId val="97633792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7632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04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1.8600548010112471E-2"/>
                  <c:y val="0.32931197608868146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16E-2"/>
                </c:manualLayout>
              </c:layout>
              <c:showVal val="1"/>
            </c:dLbl>
            <c:dLbl>
              <c:idx val="3"/>
              <c:layout>
                <c:manualLayout>
                  <c:x val="7.5792542758947095E-3"/>
                  <c:y val="-5.516709235446809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'S. J. Rio Preto'!$D$190:$E$190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'S. J. Rio Preto'!$D$191:$E$191</c:f>
              <c:numCache>
                <c:formatCode>0%</c:formatCode>
                <c:ptCount val="2"/>
                <c:pt idx="0">
                  <c:v>2.6315789473684216E-2</c:v>
                </c:pt>
                <c:pt idx="1">
                  <c:v>0.97368421052631793</c:v>
                </c:pt>
              </c:numCache>
            </c:numRef>
          </c:val>
        </c:ser>
        <c:gapWidth val="211"/>
        <c:gapDepth val="0"/>
        <c:shape val="box"/>
        <c:axId val="98376320"/>
        <c:axId val="98386304"/>
        <c:axId val="0"/>
      </c:bar3DChart>
      <c:catAx>
        <c:axId val="983763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8386304"/>
        <c:crosses val="autoZero"/>
        <c:auto val="1"/>
        <c:lblAlgn val="ctr"/>
        <c:lblOffset val="100"/>
      </c:catAx>
      <c:valAx>
        <c:axId val="9838630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8376320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22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1.4381739365399765E-2"/>
                  <c:y val="0.25919008201537164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899E-2"/>
                </c:manualLayout>
              </c:layout>
              <c:showVal val="1"/>
            </c:dLbl>
            <c:dLbl>
              <c:idx val="3"/>
              <c:layout>
                <c:manualLayout>
                  <c:x val="7.5792542758947121E-3"/>
                  <c:y val="-5.516709235446813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'S. J. Rio Preto'!$D$205:$E$205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'S. J. Rio Preto'!$D$206:$E$206</c:f>
              <c:numCache>
                <c:formatCode>0%</c:formatCode>
                <c:ptCount val="2"/>
                <c:pt idx="0">
                  <c:v>5.4054054054054092E-2</c:v>
                </c:pt>
                <c:pt idx="1">
                  <c:v>0.9459459459459455</c:v>
                </c:pt>
              </c:numCache>
            </c:numRef>
          </c:val>
        </c:ser>
        <c:gapWidth val="211"/>
        <c:gapDepth val="0"/>
        <c:shape val="box"/>
        <c:axId val="98440704"/>
        <c:axId val="98442240"/>
        <c:axId val="0"/>
      </c:bar3DChart>
      <c:catAx>
        <c:axId val="984407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8442240"/>
        <c:crosses val="autoZero"/>
        <c:auto val="1"/>
        <c:lblAlgn val="ctr"/>
        <c:lblOffset val="100"/>
      </c:catAx>
      <c:valAx>
        <c:axId val="9844224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8440704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'[ESTATISTICA_DA_PESQUISA(Final).xlsx]São Paulo'!$D$57:$H$57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'[ESTATISTICA_DA_PESQUISA(Final).xlsx]São Paulo'!$D$58:$H$58</c:f>
              <c:numCache>
                <c:formatCode>0%</c:formatCode>
                <c:ptCount val="5"/>
                <c:pt idx="0">
                  <c:v>0.60975609756097748</c:v>
                </c:pt>
                <c:pt idx="1">
                  <c:v>0.17073170731707321</c:v>
                </c:pt>
                <c:pt idx="2">
                  <c:v>0.17073170731707321</c:v>
                </c:pt>
                <c:pt idx="3">
                  <c:v>4.8780487804878314E-2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98323072"/>
        <c:axId val="98341248"/>
        <c:axId val="0"/>
      </c:bar3DChart>
      <c:catAx>
        <c:axId val="983230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98341248"/>
        <c:crosses val="autoZero"/>
        <c:auto val="1"/>
        <c:lblAlgn val="ctr"/>
        <c:lblOffset val="100"/>
      </c:catAx>
      <c:valAx>
        <c:axId val="98341248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98323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43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-5.9799903185360536E-3"/>
                  <c:y val="0.31372559917707088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37E-2"/>
                </c:manualLayout>
              </c:layout>
              <c:showVal val="1"/>
            </c:dLbl>
            <c:dLbl>
              <c:idx val="3"/>
              <c:layout>
                <c:manualLayout>
                  <c:x val="7.5792542758947009E-3"/>
                  <c:y val="-5.5167092354468008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'São Paulo'!$D$73:$E$73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'São Paulo'!$D$74:$E$74</c:f>
              <c:numCache>
                <c:formatCode>0%</c:formatCode>
                <c:ptCount val="2"/>
                <c:pt idx="0">
                  <c:v>0.21428571428571427</c:v>
                </c:pt>
                <c:pt idx="1">
                  <c:v>0.78571428571428559</c:v>
                </c:pt>
              </c:numCache>
            </c:numRef>
          </c:val>
        </c:ser>
        <c:gapWidth val="211"/>
        <c:gapDepth val="0"/>
        <c:shape val="box"/>
        <c:axId val="98625408"/>
        <c:axId val="98626944"/>
        <c:axId val="0"/>
      </c:bar3DChart>
      <c:catAx>
        <c:axId val="986254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8626944"/>
        <c:crosses val="autoZero"/>
        <c:auto val="1"/>
        <c:lblAlgn val="ctr"/>
        <c:lblOffset val="100"/>
      </c:catAx>
      <c:valAx>
        <c:axId val="9862694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8625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66"/>
          <c:w val="0.96219282282920315"/>
          <c:h val="0.77683204824310914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4672829884874078"/>
                  <c:y val="0.14175678491711524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4228009505535175"/>
                  <c:y val="-0.1590681067756865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'São Paulo'!$F$85:$G$85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'São Paulo'!$F$86:$G$86</c:f>
              <c:numCache>
                <c:formatCode>0.00%</c:formatCode>
                <c:ptCount val="2"/>
                <c:pt idx="0">
                  <c:v>0.89130434782608658</c:v>
                </c:pt>
                <c:pt idx="1">
                  <c:v>0.10869565217391357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11E-2"/>
          <c:y val="1.3484456311473263E-2"/>
          <c:w val="0.96219282282920315"/>
          <c:h val="0.77683204824310936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noFill/>
            </c:spPr>
          </c:dPt>
          <c:dPt>
            <c:idx val="1"/>
            <c:explosion val="10"/>
            <c:spPr>
              <a:solidFill>
                <a:srgbClr val="FF6600"/>
              </a:solidFill>
            </c:spPr>
          </c:dPt>
          <c:dPt>
            <c:idx val="2"/>
            <c:explosion val="9"/>
            <c:spPr>
              <a:solidFill>
                <a:srgbClr val="CC3300"/>
              </a:solidFill>
            </c:spPr>
          </c:dPt>
          <c:dPt>
            <c:idx val="3"/>
            <c:explosion val="16"/>
            <c:spPr>
              <a:solidFill>
                <a:srgbClr val="990033"/>
              </a:solidFill>
            </c:spPr>
          </c:dPt>
          <c:dPt>
            <c:idx val="4"/>
            <c:explosion val="11"/>
            <c:spPr>
              <a:solidFill>
                <a:srgbClr val="660033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7.5299818291944279E-2"/>
                  <c:y val="-0.24475290951970421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538368791641429"/>
                  <c:y val="-0.13010236204970738"/>
                </c:manualLayout>
              </c:layout>
              <c:showVal val="1"/>
            </c:dLbl>
            <c:dLbl>
              <c:idx val="3"/>
              <c:layout>
                <c:manualLayout>
                  <c:x val="6.4966119018776594E-2"/>
                  <c:y val="9.6708493817677224E-2"/>
                </c:manualLayout>
              </c:layout>
              <c:showVal val="1"/>
            </c:dLbl>
            <c:dLbl>
              <c:idx val="4"/>
              <c:layout>
                <c:manualLayout>
                  <c:x val="-0.13245928012042335"/>
                  <c:y val="7.4975734655814724E-2"/>
                </c:manualLayout>
              </c:layout>
              <c:showVal val="1"/>
            </c:dLbl>
            <c:dLbl>
              <c:idx val="5"/>
              <c:layout>
                <c:manualLayout>
                  <c:x val="-0.11793647789218656"/>
                  <c:y val="-0.15034298362883294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'São Paulo'!$D$88:$I$88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'São Paulo'!$D$89:$I$89</c:f>
              <c:numCache>
                <c:formatCode>0%</c:formatCode>
                <c:ptCount val="6"/>
                <c:pt idx="0">
                  <c:v>0</c:v>
                </c:pt>
                <c:pt idx="1">
                  <c:v>0.17391304347826164</c:v>
                </c:pt>
                <c:pt idx="2">
                  <c:v>0.26086956521739224</c:v>
                </c:pt>
                <c:pt idx="3">
                  <c:v>0.26086956521739224</c:v>
                </c:pt>
                <c:pt idx="4">
                  <c:v>0.19565217391304293</c:v>
                </c:pt>
                <c:pt idx="5">
                  <c:v>0.10869565217391357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1.4707961741624671E-3"/>
          <c:y val="2.8746805910454332E-3"/>
          <c:w val="0.96219282282920315"/>
          <c:h val="0.77683204824310825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8316222439930933"/>
                  <c:y val="-0.16720480131837204"/>
                </c:manualLayout>
              </c:layout>
              <c:showPercent val="1"/>
            </c:dLbl>
            <c:dLbl>
              <c:idx val="1"/>
              <c:layout>
                <c:manualLayout>
                  <c:x val="0.11753468413093933"/>
                  <c:y val="0.10687272472117568"/>
                </c:manualLayout>
              </c:layout>
              <c:showPercent val="1"/>
            </c:dLbl>
            <c:dLbl>
              <c:idx val="2"/>
              <c:layout>
                <c:manualLayout>
                  <c:x val="-4.6167092545272764E-2"/>
                  <c:y val="2.7793593921663039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'São Paulo'!$F$101:$F$103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'São Paulo'!$G$101:$G$103</c:f>
              <c:numCache>
                <c:formatCode>General</c:formatCode>
                <c:ptCount val="3"/>
                <c:pt idx="0">
                  <c:v>16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0724904023009825"/>
          <c:w val="0.98679004723409636"/>
          <c:h val="0.16506923613425678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82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108"/>
          <c:w val="0.96219282282920315"/>
          <c:h val="0.77683204824311136"/>
        </c:manualLayout>
      </c:layout>
      <c:pie3DChart>
        <c:varyColors val="1"/>
        <c:ser>
          <c:idx val="0"/>
          <c:order val="0"/>
          <c:spPr>
            <a:solidFill>
              <a:srgbClr val="4F81BD">
                <a:lumMod val="75000"/>
              </a:srgbClr>
            </a:solidFill>
          </c:spPr>
          <c:explosion val="3"/>
          <c:dPt>
            <c:idx val="0"/>
            <c:explosion val="9"/>
          </c:dPt>
          <c:dPt>
            <c:idx val="1"/>
            <c:explosion val="8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4462744880198505"/>
                  <c:y val="-0.15410506494727169"/>
                </c:manualLayout>
              </c:layout>
              <c:spPr>
                <a:noFill/>
              </c:spPr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0.18792916771430862"/>
                  <c:y val="0.12179700472772828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Val val="1"/>
            </c:dLbl>
            <c:spPr>
              <a:solidFill>
                <a:schemeClr val="accent1">
                  <a:lumMod val="75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Consolidado!$C$130:$D$130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Consolidado!$C$131:$D$131</c:f>
              <c:numCache>
                <c:formatCode>0%</c:formatCode>
                <c:ptCount val="2"/>
                <c:pt idx="0">
                  <c:v>0.12000000000000002</c:v>
                </c:pt>
                <c:pt idx="1">
                  <c:v>0.88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8"/>
      <c:perspective val="30"/>
    </c:view3D>
    <c:plotArea>
      <c:layout>
        <c:manualLayout>
          <c:layoutTarget val="inner"/>
          <c:xMode val="edge"/>
          <c:yMode val="edge"/>
          <c:x val="1.1170975236023995E-2"/>
          <c:y val="1.3484456311473247E-2"/>
          <c:w val="0.96219282282920315"/>
          <c:h val="0.77683204824310859"/>
        </c:manualLayout>
      </c:layout>
      <c:pie3DChart>
        <c:varyColors val="1"/>
        <c:ser>
          <c:idx val="0"/>
          <c:order val="0"/>
          <c:explosion val="28"/>
          <c:dPt>
            <c:idx val="0"/>
            <c:explosion val="12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explosion val="1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explosion val="13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explosion val="17"/>
            <c:spPr>
              <a:solidFill>
                <a:srgbClr val="CC3300"/>
              </a:solidFill>
            </c:spPr>
          </c:dPt>
          <c:dPt>
            <c:idx val="4"/>
            <c:explosion val="18"/>
            <c:spPr>
              <a:solidFill>
                <a:srgbClr val="C00000"/>
              </a:solidFill>
            </c:spPr>
          </c:dPt>
          <c:dPt>
            <c:idx val="5"/>
            <c:explosion val="16"/>
            <c:spPr>
              <a:solidFill>
                <a:srgbClr val="990033"/>
              </a:solidFill>
            </c:spPr>
          </c:dPt>
          <c:dPt>
            <c:idx val="6"/>
            <c:explosion val="15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4.1609013139954111E-2"/>
                  <c:y val="5.3071880902121983E-2"/>
                </c:manualLayout>
              </c:layout>
              <c:showPercent val="1"/>
            </c:dLbl>
            <c:dLbl>
              <c:idx val="2"/>
              <c:layout>
                <c:manualLayout>
                  <c:x val="-0.18493323974103906"/>
                  <c:y val="-0.20357817385369881"/>
                </c:manualLayout>
              </c:layout>
              <c:showPercent val="1"/>
            </c:dLbl>
            <c:dLbl>
              <c:idx val="3"/>
              <c:layout>
                <c:manualLayout>
                  <c:x val="0.18068926684913805"/>
                  <c:y val="-0.12972883965273699"/>
                </c:manualLayout>
              </c:layout>
              <c:showPercent val="1"/>
            </c:dLbl>
            <c:dLbl>
              <c:idx val="4"/>
              <c:layout>
                <c:manualLayout>
                  <c:x val="0.12171324398299189"/>
                  <c:y val="8.5830542638119636E-2"/>
                </c:manualLayout>
              </c:layout>
              <c:showPercent val="1"/>
            </c:dLbl>
            <c:dLbl>
              <c:idx val="5"/>
              <c:layout>
                <c:manualLayout>
                  <c:x val="4.7341962004221791E-2"/>
                  <c:y val="5.7467424254447987E-2"/>
                </c:manualLayout>
              </c:layout>
              <c:showPercent val="1"/>
            </c:dLbl>
            <c:dLbl>
              <c:idx val="6"/>
              <c:layout>
                <c:manualLayout>
                  <c:x val="-1.1034839013143135E-3"/>
                  <c:y val="3.8919271902235826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'São Paulo'!$D$104:$J$104</c:f>
              <c:strCache>
                <c:ptCount val="7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  <c:pt idx="6">
                  <c:v>Não respondeu</c:v>
                </c:pt>
              </c:strCache>
            </c:strRef>
          </c:cat>
          <c:val>
            <c:numRef>
              <c:f>'São Paulo'!$D$105:$J$105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12</c:v>
                </c:pt>
                <c:pt idx="3">
                  <c:v>6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1308777149703318E-3"/>
          <c:y val="0.78532088758598761"/>
          <c:w val="0.99531365343943168"/>
          <c:h val="0.18637418739420494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26E-3"/>
          <c:y val="4.6398812774944885E-3"/>
          <c:w val="0.99251439734477809"/>
          <c:h val="0.817200133933879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2.5786468818454881E-3"/>
                  <c:y val="0.18083416043582853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8.4005743992211571E-3"/>
                  <c:y val="0.3417366946778713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47E-2"/>
                </c:manualLayout>
              </c:layout>
              <c:showVal val="1"/>
            </c:dLbl>
            <c:dLbl>
              <c:idx val="3"/>
              <c:layout>
                <c:manualLayout>
                  <c:x val="7.5792542758946974E-3"/>
                  <c:y val="-5.5167092354467981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'São Paulo'!$D$124:$E$124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'São Paulo'!$D$125:$E$125</c:f>
              <c:numCache>
                <c:formatCode>0%</c:formatCode>
                <c:ptCount val="2"/>
                <c:pt idx="0">
                  <c:v>0.28571428571428686</c:v>
                </c:pt>
                <c:pt idx="1">
                  <c:v>0.71428571428571463</c:v>
                </c:pt>
              </c:numCache>
            </c:numRef>
          </c:val>
        </c:ser>
        <c:gapWidth val="211"/>
        <c:gapDepth val="0"/>
        <c:shape val="box"/>
        <c:axId val="99119104"/>
        <c:axId val="99120640"/>
        <c:axId val="0"/>
      </c:bar3DChart>
      <c:catAx>
        <c:axId val="991191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9120640"/>
        <c:crosses val="autoZero"/>
        <c:auto val="1"/>
        <c:lblAlgn val="ctr"/>
        <c:lblOffset val="100"/>
      </c:catAx>
      <c:valAx>
        <c:axId val="9912064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9119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09935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-2.4441728696811492E-3"/>
                  <c:y val="0.2041468643867462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44E-2"/>
                </c:manualLayout>
              </c:layout>
              <c:showVal val="1"/>
            </c:dLbl>
            <c:dLbl>
              <c:idx val="3"/>
              <c:layout>
                <c:manualLayout>
                  <c:x val="7.5792542758946991E-3"/>
                  <c:y val="-5.5167092354467995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'São Paulo'!$D$140:$E$140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'São Paulo'!$D$141:$E$141</c:f>
              <c:numCache>
                <c:formatCode>0%</c:formatCode>
                <c:ptCount val="2"/>
                <c:pt idx="0">
                  <c:v>7.1428571428571425E-2</c:v>
                </c:pt>
                <c:pt idx="1">
                  <c:v>0.9285714285714286</c:v>
                </c:pt>
              </c:numCache>
            </c:numRef>
          </c:val>
        </c:ser>
        <c:gapWidth val="211"/>
        <c:gapDepth val="0"/>
        <c:shape val="box"/>
        <c:axId val="98835072"/>
        <c:axId val="98861440"/>
        <c:axId val="0"/>
      </c:bar3DChart>
      <c:catAx>
        <c:axId val="988350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8861440"/>
        <c:crosses val="autoZero"/>
        <c:auto val="1"/>
        <c:lblAlgn val="ctr"/>
        <c:lblOffset val="100"/>
      </c:catAx>
      <c:valAx>
        <c:axId val="9886144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883507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22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1.4381739365399765E-2"/>
                  <c:y val="0.25919008201537164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899E-2"/>
                </c:manualLayout>
              </c:layout>
              <c:showVal val="1"/>
            </c:dLbl>
            <c:dLbl>
              <c:idx val="3"/>
              <c:layout>
                <c:manualLayout>
                  <c:x val="7.5792542758947121E-3"/>
                  <c:y val="-5.516709235446813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'S. J. Rio Preto'!$D$205:$E$205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'S. J. Rio Preto'!$D$206:$E$206</c:f>
              <c:numCache>
                <c:formatCode>0%</c:formatCode>
                <c:ptCount val="2"/>
                <c:pt idx="0">
                  <c:v>5.4054054054054092E-2</c:v>
                </c:pt>
                <c:pt idx="1">
                  <c:v>0.9459459459459455</c:v>
                </c:pt>
              </c:numCache>
            </c:numRef>
          </c:val>
        </c:ser>
        <c:gapWidth val="211"/>
        <c:gapDepth val="0"/>
        <c:shape val="box"/>
        <c:axId val="99268096"/>
        <c:axId val="99269632"/>
        <c:axId val="0"/>
      </c:bar3DChart>
      <c:catAx>
        <c:axId val="992680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9269632"/>
        <c:crosses val="autoZero"/>
        <c:auto val="1"/>
        <c:lblAlgn val="ctr"/>
        <c:lblOffset val="100"/>
      </c:catAx>
      <c:valAx>
        <c:axId val="99269632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9268096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Sorocaba!$D$97:$H$97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Sorocaba!$D$98:$H$98</c:f>
              <c:numCache>
                <c:formatCode>0%</c:formatCode>
                <c:ptCount val="5"/>
                <c:pt idx="0">
                  <c:v>0.47058823529411892</c:v>
                </c:pt>
                <c:pt idx="1">
                  <c:v>0.33333333333333331</c:v>
                </c:pt>
                <c:pt idx="2">
                  <c:v>7.8431372549019607E-2</c:v>
                </c:pt>
                <c:pt idx="3">
                  <c:v>9.8039215686274508E-2</c:v>
                </c:pt>
                <c:pt idx="4">
                  <c:v>1.9607843137254902E-2</c:v>
                </c:pt>
              </c:numCache>
            </c:numRef>
          </c:val>
        </c:ser>
        <c:gapWidth val="101"/>
        <c:gapDepth val="0"/>
        <c:shape val="box"/>
        <c:axId val="99343360"/>
        <c:axId val="98894592"/>
        <c:axId val="0"/>
      </c:bar3DChart>
      <c:catAx>
        <c:axId val="993433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98894592"/>
        <c:crosses val="autoZero"/>
        <c:auto val="1"/>
        <c:lblAlgn val="ctr"/>
        <c:lblOffset val="100"/>
      </c:catAx>
      <c:valAx>
        <c:axId val="98894592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99343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13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1.1284227114676942E-2"/>
                  <c:y val="0.35284702896139924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06E-2"/>
                </c:manualLayout>
              </c:layout>
              <c:showVal val="1"/>
            </c:dLbl>
            <c:dLbl>
              <c:idx val="3"/>
              <c:layout>
                <c:manualLayout>
                  <c:x val="7.5792542758947113E-3"/>
                  <c:y val="-5.516709235446811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Sorocaba!$D$111:$E$111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Sorocaba!$D$112:$E$112</c:f>
              <c:numCache>
                <c:formatCode>0%</c:formatCode>
                <c:ptCount val="2"/>
                <c:pt idx="0">
                  <c:v>6.4516129032258132E-2</c:v>
                </c:pt>
                <c:pt idx="1">
                  <c:v>0.93548387096774022</c:v>
                </c:pt>
              </c:numCache>
            </c:numRef>
          </c:val>
        </c:ser>
        <c:gapWidth val="211"/>
        <c:gapDepth val="0"/>
        <c:shape val="box"/>
        <c:axId val="99420032"/>
        <c:axId val="99421568"/>
        <c:axId val="0"/>
      </c:bar3DChart>
      <c:catAx>
        <c:axId val="994200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9421568"/>
        <c:crosses val="autoZero"/>
        <c:auto val="1"/>
        <c:lblAlgn val="ctr"/>
        <c:lblOffset val="100"/>
      </c:catAx>
      <c:valAx>
        <c:axId val="99421568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9420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4672829473999696"/>
                  <c:y val="8.0429447374198243E-2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9.7440399046829218E-2"/>
                  <c:y val="-0.13076318175587945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Sorocaba!$F$123:$G$123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Sorocaba!$F$124:$G$124</c:f>
              <c:numCache>
                <c:formatCode>0.00%</c:formatCode>
                <c:ptCount val="2"/>
                <c:pt idx="0">
                  <c:v>0.79999999999999993</c:v>
                </c:pt>
                <c:pt idx="1">
                  <c:v>0.2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3E-2"/>
          <c:y val="1.3484456311473278E-2"/>
          <c:w val="0.96219282282920315"/>
          <c:h val="0.77683204824311025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10"/>
            <c:spPr>
              <a:solidFill>
                <a:srgbClr val="FF6600"/>
              </a:solidFill>
            </c:spPr>
          </c:dPt>
          <c:dPt>
            <c:idx val="2"/>
            <c:explosion val="9"/>
            <c:spPr>
              <a:solidFill>
                <a:srgbClr val="CC3300"/>
              </a:solidFill>
            </c:spPr>
          </c:dPt>
          <c:dPt>
            <c:idx val="3"/>
            <c:explosion val="16"/>
            <c:spPr>
              <a:solidFill>
                <a:srgbClr val="990033"/>
              </a:solidFill>
            </c:spPr>
          </c:dPt>
          <c:dPt>
            <c:idx val="4"/>
            <c:explosion val="11"/>
            <c:spPr>
              <a:solidFill>
                <a:srgbClr val="660033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0.11089791157031548"/>
                  <c:y val="-0.21703249677905548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9.9469769859786145E-2"/>
                  <c:y val="-0.283842087325449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8608756395986223"/>
                  <c:y val="6.1028318337915763E-2"/>
                </c:manualLayout>
              </c:layout>
              <c:showVal val="1"/>
            </c:dLbl>
            <c:dLbl>
              <c:idx val="3"/>
              <c:layout>
                <c:manualLayout>
                  <c:x val="-9.8281232640963209E-2"/>
                  <c:y val="8.7273101017710908E-2"/>
                </c:manualLayout>
              </c:layout>
              <c:showVal val="1"/>
            </c:dLbl>
            <c:dLbl>
              <c:idx val="4"/>
              <c:layout>
                <c:manualLayout>
                  <c:x val="-0.12511476616001863"/>
                  <c:y val="4.1953291324767591E-2"/>
                </c:manualLayout>
              </c:layout>
              <c:showVal val="1"/>
            </c:dLbl>
            <c:dLbl>
              <c:idx val="5"/>
              <c:layout>
                <c:manualLayout>
                  <c:x val="-0.12126407326587817"/>
                  <c:y val="-0.135785582085583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Sorocaba!$D$126:$I$126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Sorocaba!$D$127:$I$127</c:f>
              <c:numCache>
                <c:formatCode>0%</c:formatCode>
                <c:ptCount val="6"/>
                <c:pt idx="0">
                  <c:v>3.6363636363636362E-2</c:v>
                </c:pt>
                <c:pt idx="1">
                  <c:v>0.25454545454545424</c:v>
                </c:pt>
                <c:pt idx="2">
                  <c:v>0.30909090909091036</c:v>
                </c:pt>
                <c:pt idx="3">
                  <c:v>0.14545454545454545</c:v>
                </c:pt>
                <c:pt idx="4">
                  <c:v>9.0909090909091064E-2</c:v>
                </c:pt>
                <c:pt idx="5">
                  <c:v>0.16363636363636391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75"/>
          <c:w val="0.96219282282920315"/>
          <c:h val="0.77683204824310981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9849269731340741"/>
                  <c:y val="1.7546515194366029E-2"/>
                </c:manualLayout>
              </c:layout>
              <c:showPercent val="1"/>
            </c:dLbl>
            <c:dLbl>
              <c:idx val="1"/>
              <c:layout>
                <c:manualLayout>
                  <c:x val="0.21124645676578663"/>
                  <c:y val="-0.20443888686488745"/>
                </c:manualLayout>
              </c:layout>
              <c:showPercent val="1"/>
            </c:dLbl>
            <c:dLbl>
              <c:idx val="2"/>
              <c:layout>
                <c:manualLayout>
                  <c:x val="3.6300081327514014E-2"/>
                  <c:y val="0.10142048179148803"/>
                </c:manualLayout>
              </c:layout>
              <c:showPercent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Sorocaba!$F$139:$F$141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Sorocaba!$G$139:$G$141</c:f>
              <c:numCache>
                <c:formatCode>General</c:formatCode>
                <c:ptCount val="3"/>
                <c:pt idx="0">
                  <c:v>11</c:v>
                </c:pt>
                <c:pt idx="1">
                  <c:v>16</c:v>
                </c:pt>
                <c:pt idx="2">
                  <c:v>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8679004723409791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7"/>
      <c:perspective val="30"/>
    </c:view3D>
    <c:plotArea>
      <c:layout>
        <c:manualLayout>
          <c:layoutTarget val="inner"/>
          <c:xMode val="edge"/>
          <c:yMode val="edge"/>
          <c:x val="1.117097523602403E-2"/>
          <c:y val="1.3484456311473278E-2"/>
          <c:w val="0.96219282282920315"/>
          <c:h val="0.77683204824311025"/>
        </c:manualLayout>
      </c:layout>
      <c:pie3DChart>
        <c:varyColors val="1"/>
        <c:ser>
          <c:idx val="0"/>
          <c:order val="0"/>
          <c:explosion val="28"/>
          <c:dPt>
            <c:idx val="0"/>
            <c:explosion val="2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explosion val="2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explosion val="2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explosion val="19"/>
            <c:spPr>
              <a:solidFill>
                <a:srgbClr val="FF0000"/>
              </a:solidFill>
            </c:spPr>
          </c:dPt>
          <c:dPt>
            <c:idx val="4"/>
            <c:explosion val="12"/>
            <c:spPr>
              <a:solidFill>
                <a:srgbClr val="C00000"/>
              </a:solidFill>
            </c:spPr>
          </c:dPt>
          <c:dPt>
            <c:idx val="5"/>
            <c:explosion val="1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3"/>
              </a:solidFill>
            </c:spPr>
          </c:dPt>
          <c:dLbls>
            <c:dLbl>
              <c:idx val="4"/>
              <c:layout>
                <c:manualLayout>
                  <c:x val="0.14029867679485708"/>
                  <c:y val="-0.14201865704278646"/>
                </c:manualLayout>
              </c:layout>
              <c:showPercent val="1"/>
            </c:dLbl>
            <c:dLbl>
              <c:idx val="6"/>
              <c:layout>
                <c:manualLayout>
                  <c:x val="4.2636706036034075E-3"/>
                  <c:y val="4.574616055558171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Sorocaba!$D$142:$J$142</c:f>
              <c:strCache>
                <c:ptCount val="7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  <c:pt idx="6">
                  <c:v>Não respondeu</c:v>
                </c:pt>
              </c:strCache>
            </c:strRef>
          </c:cat>
          <c:val>
            <c:numRef>
              <c:f>Sorocaba!$D$143:$J$143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5590777593431052E-3"/>
          <c:y val="0.75362261798415786"/>
          <c:w val="0.99179339459330385"/>
          <c:h val="0.21807221971932791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22E-3"/>
          <c:y val="8.6913464864792497E-2"/>
          <c:w val="0.99251439734477809"/>
          <c:h val="0.68003805754498303"/>
        </c:manualLayout>
      </c:layout>
      <c:bar3DChart>
        <c:barDir val="col"/>
        <c:grouping val="clustered"/>
        <c:ser>
          <c:idx val="0"/>
          <c:order val="0"/>
          <c:tx>
            <c:strRef>
              <c:f>Consolidado!$C$130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7.4655163390592106E-3"/>
                  <c:y val="-5.3073665604852363E-3"/>
                </c:manualLayout>
              </c:layout>
              <c:showVal val="1"/>
            </c:dLbl>
            <c:dLbl>
              <c:idx val="1"/>
              <c:layout>
                <c:manualLayout>
                  <c:x val="6.8174746059273339E-3"/>
                  <c:y val="-6.6492786811339822E-5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99E-2"/>
                </c:manualLayout>
              </c:layout>
              <c:showVal val="1"/>
            </c:dLbl>
            <c:dLbl>
              <c:idx val="3"/>
              <c:layout>
                <c:manualLayout>
                  <c:x val="7.5792542758947121E-3"/>
                  <c:y val="-5.516709235446813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0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Consolidado!$B$132:$B$135</c:f>
              <c:strCache>
                <c:ptCount val="4"/>
                <c:pt idx="0">
                  <c:v>Até 5.000</c:v>
                </c:pt>
                <c:pt idx="1">
                  <c:v>5.001 a 50.000</c:v>
                </c:pt>
                <c:pt idx="2">
                  <c:v>50.001 a 100.000</c:v>
                </c:pt>
                <c:pt idx="3">
                  <c:v>&gt;100.000</c:v>
                </c:pt>
              </c:strCache>
            </c:strRef>
          </c:cat>
          <c:val>
            <c:numRef>
              <c:f>Consolidado!$C$132:$C$135</c:f>
              <c:numCache>
                <c:formatCode>0%</c:formatCode>
                <c:ptCount val="4"/>
                <c:pt idx="0">
                  <c:v>0</c:v>
                </c:pt>
                <c:pt idx="1">
                  <c:v>5.9880239520958223E-2</c:v>
                </c:pt>
                <c:pt idx="2">
                  <c:v>6.8965517241379309E-2</c:v>
                </c:pt>
                <c:pt idx="3">
                  <c:v>0.35294117647058826</c:v>
                </c:pt>
              </c:numCache>
            </c:numRef>
          </c:val>
        </c:ser>
        <c:ser>
          <c:idx val="1"/>
          <c:order val="1"/>
          <c:tx>
            <c:strRef>
              <c:f>Consolidado!$D$130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9.5978192545481105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679618369545910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4396728881821938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4396728881821938E-2"/>
                  <c:y val="0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0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Consolidado!$B$132:$B$135</c:f>
              <c:strCache>
                <c:ptCount val="4"/>
                <c:pt idx="0">
                  <c:v>Até 5.000</c:v>
                </c:pt>
                <c:pt idx="1">
                  <c:v>5.001 a 50.000</c:v>
                </c:pt>
                <c:pt idx="2">
                  <c:v>50.001 a 100.000</c:v>
                </c:pt>
                <c:pt idx="3">
                  <c:v>&gt;100.000</c:v>
                </c:pt>
              </c:strCache>
            </c:strRef>
          </c:cat>
          <c:val>
            <c:numRef>
              <c:f>Consolidado!$D$132:$D$135</c:f>
              <c:numCache>
                <c:formatCode>0%</c:formatCode>
                <c:ptCount val="4"/>
                <c:pt idx="0">
                  <c:v>1</c:v>
                </c:pt>
                <c:pt idx="1">
                  <c:v>0.94011976047904189</c:v>
                </c:pt>
                <c:pt idx="2">
                  <c:v>0.93103448275862066</c:v>
                </c:pt>
                <c:pt idx="3">
                  <c:v>0.64705882352941524</c:v>
                </c:pt>
              </c:numCache>
            </c:numRef>
          </c:val>
        </c:ser>
        <c:gapWidth val="139"/>
        <c:gapDepth val="0"/>
        <c:shape val="box"/>
        <c:axId val="70090112"/>
        <c:axId val="70124672"/>
        <c:axId val="0"/>
      </c:bar3DChart>
      <c:catAx>
        <c:axId val="700901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70124672"/>
        <c:crosses val="autoZero"/>
        <c:auto val="1"/>
        <c:lblAlgn val="ctr"/>
        <c:lblOffset val="100"/>
      </c:catAx>
      <c:valAx>
        <c:axId val="70124672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700901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100810079415953"/>
          <c:y val="0.89533181799924932"/>
          <c:w val="0.17983798411681107"/>
          <c:h val="9.9183265736419224E-2"/>
        </c:manualLayout>
      </c:layout>
    </c:legend>
    <c:plotVisOnly val="1"/>
    <c:dispBlanksAs val="gap"/>
  </c:chart>
  <c:spPr>
    <a:noFill/>
  </c:spPr>
  <c:externalData r:id="rId1"/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96E-3"/>
          <c:y val="4.6398812774944885E-3"/>
          <c:w val="0.99251439734477809"/>
          <c:h val="0.817200133933880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2.5786468818454881E-3"/>
                  <c:y val="0.18083416043582876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8.4005797065157504E-3"/>
                  <c:y val="0.16944866497673117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2E-2"/>
                </c:manualLayout>
              </c:layout>
              <c:showVal val="1"/>
            </c:dLbl>
            <c:dLbl>
              <c:idx val="3"/>
              <c:layout>
                <c:manualLayout>
                  <c:x val="7.5792542758947078E-3"/>
                  <c:y val="-5.516709235446808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Sorocaba!$D$162:$E$162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Sorocaba!$D$163:$E$163</c:f>
              <c:numCache>
                <c:formatCode>0%</c:formatCode>
                <c:ptCount val="2"/>
                <c:pt idx="0">
                  <c:v>0.5625</c:v>
                </c:pt>
                <c:pt idx="1">
                  <c:v>0.43750000000000083</c:v>
                </c:pt>
              </c:numCache>
            </c:numRef>
          </c:val>
        </c:ser>
        <c:gapWidth val="211"/>
        <c:gapDepth val="0"/>
        <c:shape val="box"/>
        <c:axId val="99910016"/>
        <c:axId val="99911552"/>
        <c:axId val="0"/>
      </c:bar3DChart>
      <c:catAx>
        <c:axId val="999100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9911552"/>
        <c:crosses val="autoZero"/>
        <c:auto val="1"/>
        <c:lblAlgn val="ctr"/>
        <c:lblOffset val="100"/>
      </c:catAx>
      <c:valAx>
        <c:axId val="99911552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9910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04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1.8515015233757308E-2"/>
                  <c:y val="0.34069064010808825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16E-2"/>
                </c:manualLayout>
              </c:layout>
              <c:showVal val="1"/>
            </c:dLbl>
            <c:dLbl>
              <c:idx val="3"/>
              <c:layout>
                <c:manualLayout>
                  <c:x val="7.5792542758947095E-3"/>
                  <c:y val="-5.516709235446809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Sorocaba!$D$175:$E$175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Sorocaba!$D$176:$E$176</c:f>
              <c:numCache>
                <c:formatCode>0%</c:formatCode>
                <c:ptCount val="2"/>
                <c:pt idx="0">
                  <c:v>3.125E-2</c:v>
                </c:pt>
                <c:pt idx="1">
                  <c:v>0.96875000000000178</c:v>
                </c:pt>
              </c:numCache>
            </c:numRef>
          </c:val>
        </c:ser>
        <c:gapWidth val="211"/>
        <c:gapDepth val="0"/>
        <c:shape val="box"/>
        <c:axId val="99392512"/>
        <c:axId val="99398400"/>
        <c:axId val="0"/>
      </c:bar3DChart>
      <c:catAx>
        <c:axId val="993925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9398400"/>
        <c:crosses val="autoZero"/>
        <c:auto val="1"/>
        <c:lblAlgn val="ctr"/>
        <c:lblOffset val="100"/>
      </c:catAx>
      <c:valAx>
        <c:axId val="9939840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939251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22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1.4381739365399765E-2"/>
                  <c:y val="0.25919008201537164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899E-2"/>
                </c:manualLayout>
              </c:layout>
              <c:showVal val="1"/>
            </c:dLbl>
            <c:dLbl>
              <c:idx val="3"/>
              <c:layout>
                <c:manualLayout>
                  <c:x val="7.5792542758947121E-3"/>
                  <c:y val="-5.516709235446813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Sorocaba!$D$190:$E$190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Sorocaba!$D$191:$E$191</c:f>
              <c:numCache>
                <c:formatCode>0%</c:formatCode>
                <c:ptCount val="2"/>
                <c:pt idx="0">
                  <c:v>9.3750000000000389E-2</c:v>
                </c:pt>
                <c:pt idx="1">
                  <c:v>0.90625</c:v>
                </c:pt>
              </c:numCache>
            </c:numRef>
          </c:val>
        </c:ser>
        <c:gapWidth val="211"/>
        <c:gapDepth val="0"/>
        <c:shape val="box"/>
        <c:axId val="99538816"/>
        <c:axId val="99540352"/>
        <c:axId val="0"/>
      </c:bar3DChart>
      <c:catAx>
        <c:axId val="995388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9540352"/>
        <c:crosses val="autoZero"/>
        <c:auto val="1"/>
        <c:lblAlgn val="ctr"/>
        <c:lblOffset val="100"/>
      </c:catAx>
      <c:valAx>
        <c:axId val="99540352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9538816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0.13820639161264586"/>
          <c:w val="0.94721199409998624"/>
          <c:h val="0.7031737954033866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ABC!$D$25:$H$25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ABC!$D$26:$H$26</c:f>
              <c:numCache>
                <c:formatCode>0%</c:formatCode>
                <c:ptCount val="5"/>
                <c:pt idx="0">
                  <c:v>0.85714285714285765</c:v>
                </c:pt>
                <c:pt idx="1">
                  <c:v>0.14285714285714346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100068352"/>
        <c:axId val="99836672"/>
        <c:axId val="0"/>
      </c:bar3DChart>
      <c:catAx>
        <c:axId val="1000683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99836672"/>
        <c:crosses val="autoZero"/>
        <c:auto val="1"/>
        <c:lblAlgn val="ctr"/>
        <c:lblOffset val="100"/>
      </c:catAx>
      <c:valAx>
        <c:axId val="99836672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100068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3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3.4200644107305236E-2"/>
                  <c:y val="-7.8431372549019551E-2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889E-2"/>
                </c:manualLayout>
              </c:layout>
              <c:showVal val="1"/>
            </c:dLbl>
            <c:dLbl>
              <c:idx val="3"/>
              <c:layout>
                <c:manualLayout>
                  <c:x val="7.579254275894713E-3"/>
                  <c:y val="-5.5167092354468151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ABC!$D$39:$E$39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ABC!$D$40:$E$40</c:f>
              <c:numCache>
                <c:formatCode>0%</c:formatCode>
                <c:ptCount val="2"/>
                <c:pt idx="0">
                  <c:v>0.71428571428571463</c:v>
                </c:pt>
                <c:pt idx="1">
                  <c:v>0.28571428571428686</c:v>
                </c:pt>
              </c:numCache>
            </c:numRef>
          </c:val>
        </c:ser>
        <c:gapWidth val="211"/>
        <c:gapDepth val="0"/>
        <c:shape val="box"/>
        <c:axId val="100231040"/>
        <c:axId val="100232576"/>
        <c:axId val="0"/>
      </c:bar3DChart>
      <c:catAx>
        <c:axId val="1002310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100232576"/>
        <c:crosses val="autoZero"/>
        <c:auto val="1"/>
        <c:lblAlgn val="ctr"/>
        <c:lblOffset val="100"/>
      </c:catAx>
      <c:valAx>
        <c:axId val="10023257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0231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6"/>
          <c:w val="0.96219282282920315"/>
          <c:h val="0.77683204824311025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5930849160403662"/>
                  <c:y val="0.22346907879797229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1631073351607736"/>
                  <c:y val="-0.17402240557111581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ABC!$F$51:$G$51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ABC!$F$52:$G$52</c:f>
              <c:numCache>
                <c:formatCode>0.00%</c:formatCode>
                <c:ptCount val="2"/>
                <c:pt idx="0">
                  <c:v>0.87500000000000167</c:v>
                </c:pt>
                <c:pt idx="1">
                  <c:v>0.125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35E-2"/>
          <c:y val="1.3484456311473285E-2"/>
          <c:w val="0.96219282282920315"/>
          <c:h val="0.77683204824311058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noFill/>
            </c:spPr>
          </c:dPt>
          <c:dPt>
            <c:idx val="1"/>
            <c:explosion val="10"/>
            <c:spPr>
              <a:solidFill>
                <a:srgbClr val="FF6600"/>
              </a:solidFill>
            </c:spPr>
          </c:dPt>
          <c:dPt>
            <c:idx val="2"/>
            <c:explosion val="9"/>
            <c:spPr>
              <a:solidFill>
                <a:srgbClr val="CC3300"/>
              </a:solidFill>
            </c:spPr>
          </c:dPt>
          <c:dPt>
            <c:idx val="3"/>
            <c:explosion val="9"/>
            <c:spPr>
              <a:solidFill>
                <a:srgbClr val="990033"/>
              </a:solidFill>
            </c:spPr>
          </c:dPt>
          <c:dPt>
            <c:idx val="4"/>
            <c:explosion val="0"/>
            <c:spPr>
              <a:solidFill>
                <a:srgbClr val="660033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9.8523467277420659E-2"/>
                  <c:y val="-0.20410656531990268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9.8369105406190718E-2"/>
                  <c:y val="-0.22372552741053417"/>
                </c:manualLayout>
              </c:layout>
              <c:showVal val="1"/>
            </c:dLbl>
            <c:dLbl>
              <c:idx val="3"/>
              <c:layout>
                <c:manualLayout>
                  <c:x val="0.18970459731314201"/>
                  <c:y val="7.4392197163278703E-2"/>
                </c:manualLayout>
              </c:layout>
              <c:showVal val="1"/>
            </c:dLbl>
            <c:dLbl>
              <c:idx val="4"/>
              <c:layout>
                <c:manualLayout>
                  <c:x val="-0.14660318423436541"/>
                  <c:y val="8.4955838240196119E-2"/>
                </c:manualLayout>
              </c:layout>
              <c:showVal val="1"/>
            </c:dLbl>
            <c:dLbl>
              <c:idx val="5"/>
              <c:layout>
                <c:manualLayout>
                  <c:x val="-0.13788627856495803"/>
                  <c:y val="-0.13528203656383891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ABC!$D$54:$I$54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ABC!$D$55:$I$55</c:f>
              <c:numCache>
                <c:formatCode>0%</c:formatCode>
                <c:ptCount val="6"/>
                <c:pt idx="0">
                  <c:v>0</c:v>
                </c:pt>
                <c:pt idx="1">
                  <c:v>0.125</c:v>
                </c:pt>
                <c:pt idx="2">
                  <c:v>0.125</c:v>
                </c:pt>
                <c:pt idx="3">
                  <c:v>0.37500000000000078</c:v>
                </c:pt>
                <c:pt idx="4">
                  <c:v>0.25</c:v>
                </c:pt>
                <c:pt idx="5">
                  <c:v>0.125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2874347809097054"/>
                  <c:y val="-0.12785653682378187"/>
                </c:manualLayout>
              </c:layout>
              <c:showPercent val="1"/>
            </c:dLbl>
            <c:dLbl>
              <c:idx val="1"/>
              <c:layout>
                <c:manualLayout>
                  <c:x val="0.22065692834260967"/>
                  <c:y val="6.7958160454784589E-2"/>
                </c:manualLayout>
              </c:layout>
              <c:showPercent val="1"/>
            </c:dLbl>
            <c:dLbl>
              <c:idx val="2"/>
              <c:layout>
                <c:manualLayout>
                  <c:x val="-6.7707578262485454E-2"/>
                  <c:y val="0.16757419925352618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ABC!$F$67:$F$68</c:f>
              <c:strCache>
                <c:ptCount val="2"/>
                <c:pt idx="0">
                  <c:v>Reincidencia &lt; 50%</c:v>
                </c:pt>
                <c:pt idx="1">
                  <c:v>Reincidencia &gt; 50%</c:v>
                </c:pt>
              </c:strCache>
            </c:strRef>
          </c:cat>
          <c:val>
            <c:numRef>
              <c:f>ABC!$G$67:$G$68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7017459930531599E-3"/>
          <c:y val="0.87482944505335036"/>
          <c:w val="0.98679004723409813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7"/>
      <c:perspective val="30"/>
    </c:view3D>
    <c:plotArea>
      <c:layout>
        <c:manualLayout>
          <c:layoutTarget val="inner"/>
          <c:xMode val="edge"/>
          <c:yMode val="edge"/>
          <c:x val="1.1170975236024035E-2"/>
          <c:y val="1.3484456311473285E-2"/>
          <c:w val="0.96219282282920315"/>
          <c:h val="0.77683204824311058"/>
        </c:manualLayout>
      </c:layout>
      <c:pie3DChart>
        <c:varyColors val="1"/>
        <c:ser>
          <c:idx val="0"/>
          <c:order val="0"/>
          <c:explosion val="28"/>
          <c:dPt>
            <c:idx val="0"/>
            <c:explosion val="2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10"/>
            <c:spPr>
              <a:solidFill>
                <a:srgbClr val="C00000"/>
              </a:solidFill>
            </c:spPr>
          </c:dPt>
          <c:dPt>
            <c:idx val="2"/>
            <c:explosion val="17"/>
            <c:spPr>
              <a:solidFill>
                <a:srgbClr val="990033"/>
              </a:solidFill>
            </c:spPr>
          </c:dPt>
          <c:dLbls>
            <c:dLbl>
              <c:idx val="0"/>
              <c:layout>
                <c:manualLayout>
                  <c:x val="-0.25689205334665688"/>
                  <c:y val="-0.18851048713885599"/>
                </c:manualLayout>
              </c:layout>
              <c:showPercent val="1"/>
            </c:dLbl>
            <c:dLbl>
              <c:idx val="1"/>
              <c:layout>
                <c:manualLayout>
                  <c:x val="0.17613838750995958"/>
                  <c:y val="3.6577807144235454E-2"/>
                </c:manualLayout>
              </c:layout>
              <c:showPercent val="1"/>
            </c:dLbl>
            <c:dLbl>
              <c:idx val="2"/>
              <c:layout>
                <c:manualLayout>
                  <c:x val="-9.1045468415317746E-3"/>
                  <c:y val="7.5421078944444803E-2"/>
                </c:manualLayout>
              </c:layout>
              <c:showPercent val="1"/>
            </c:dLbl>
            <c:dLbl>
              <c:idx val="6"/>
              <c:layout>
                <c:manualLayout>
                  <c:x val="4.2636706036034101E-3"/>
                  <c:y val="4.574616055558171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(ABC!$F$70:$G$70,ABC!$I$70)</c:f>
              <c:strCache>
                <c:ptCount val="3"/>
                <c:pt idx="0">
                  <c:v>De 31 a 50%</c:v>
                </c:pt>
                <c:pt idx="1">
                  <c:v>De 51 a 70%</c:v>
                </c:pt>
                <c:pt idx="2">
                  <c:v>Maior que 91%</c:v>
                </c:pt>
              </c:strCache>
            </c:strRef>
          </c:cat>
          <c:val>
            <c:numRef>
              <c:f>(ABC!$F$71:$G$71,ABC!$I$71)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5590777593431052E-3"/>
          <c:y val="0.75362261798415831"/>
          <c:w val="0.99179339459330385"/>
          <c:h val="0.21807221971932791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13E-3"/>
          <c:y val="4.6398812774944885E-3"/>
          <c:w val="0.99251439734477809"/>
          <c:h val="0.8172001339338809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6979890743236761E-2"/>
                  <c:y val="0.12481175147224294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1.4998841427236955E-2"/>
                  <c:y val="0.24309476867714341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06E-2"/>
                </c:manualLayout>
              </c:layout>
              <c:showVal val="1"/>
            </c:dLbl>
            <c:dLbl>
              <c:idx val="3"/>
              <c:layout>
                <c:manualLayout>
                  <c:x val="7.5792542758947113E-3"/>
                  <c:y val="-5.516709235446811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ABC!$D$90:$E$90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ABC!$D$91:$E$91</c:f>
              <c:numCache>
                <c:formatCode>0%</c:formatCode>
                <c:ptCount val="2"/>
                <c:pt idx="0">
                  <c:v>0.14285714285714346</c:v>
                </c:pt>
                <c:pt idx="1">
                  <c:v>0.85714285714285765</c:v>
                </c:pt>
              </c:numCache>
            </c:numRef>
          </c:val>
        </c:ser>
        <c:gapWidth val="211"/>
        <c:gapDepth val="0"/>
        <c:shape val="box"/>
        <c:axId val="100616832"/>
        <c:axId val="100639104"/>
        <c:axId val="0"/>
      </c:bar3DChart>
      <c:catAx>
        <c:axId val="1006168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100639104"/>
        <c:crosses val="autoZero"/>
        <c:auto val="1"/>
        <c:lblAlgn val="ctr"/>
        <c:lblOffset val="100"/>
      </c:catAx>
      <c:valAx>
        <c:axId val="10063910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0616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Araçatuba!$D$59:$H$59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Araçatuba!$D$60:$H$60</c:f>
              <c:numCache>
                <c:formatCode>0.0%</c:formatCode>
                <c:ptCount val="5"/>
                <c:pt idx="0" formatCode="0%">
                  <c:v>0.44117647058823528</c:v>
                </c:pt>
                <c:pt idx="1">
                  <c:v>0.32352941176470773</c:v>
                </c:pt>
                <c:pt idx="2">
                  <c:v>0.11764705882352942</c:v>
                </c:pt>
                <c:pt idx="3">
                  <c:v>0.11764705882352942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70202496"/>
        <c:axId val="70204032"/>
        <c:axId val="0"/>
      </c:bar3DChart>
      <c:catAx>
        <c:axId val="702024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70204032"/>
        <c:crosses val="autoZero"/>
        <c:auto val="1"/>
        <c:lblAlgn val="ctr"/>
        <c:lblOffset val="100"/>
      </c:catAx>
      <c:valAx>
        <c:axId val="70204032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70202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22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1.02062604398576E-2"/>
                  <c:y val="0.19138755980861169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899E-2"/>
                </c:manualLayout>
              </c:layout>
              <c:showVal val="1"/>
            </c:dLbl>
            <c:dLbl>
              <c:idx val="3"/>
              <c:layout>
                <c:manualLayout>
                  <c:x val="7.5792542758947121E-3"/>
                  <c:y val="-5.516709235446813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ABC!$D$103:$E$103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ABC!$D$104:$E$104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100325248"/>
        <c:axId val="100326784"/>
        <c:axId val="0"/>
      </c:bar3DChart>
      <c:catAx>
        <c:axId val="1003252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00326784"/>
        <c:crosses val="autoZero"/>
        <c:auto val="1"/>
        <c:lblAlgn val="ctr"/>
        <c:lblOffset val="100"/>
      </c:catAx>
      <c:valAx>
        <c:axId val="10032678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0325248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39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5.9805098567615334E-3"/>
                  <c:y val="0.26244690726907466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1.4381739365399765E-2"/>
                  <c:y val="0.25919008201537164"/>
                </c:manualLayout>
              </c:layout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882E-2"/>
                </c:manualLayout>
              </c:layout>
              <c:showVal val="1"/>
            </c:dLbl>
            <c:dLbl>
              <c:idx val="3"/>
              <c:layout>
                <c:manualLayout>
                  <c:x val="7.5792542758947139E-3"/>
                  <c:y val="-5.5167092354468171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ABC!$D$118:$E$118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ABC!$D$119:$E$119</c:f>
              <c:numCache>
                <c:formatCode>0%</c:formatCode>
                <c:ptCount val="2"/>
                <c:pt idx="0">
                  <c:v>0.42857142857142855</c:v>
                </c:pt>
                <c:pt idx="1">
                  <c:v>0.57142857142857373</c:v>
                </c:pt>
              </c:numCache>
            </c:numRef>
          </c:val>
        </c:ser>
        <c:gapWidth val="211"/>
        <c:gapDepth val="0"/>
        <c:shape val="box"/>
        <c:axId val="100799616"/>
        <c:axId val="100801152"/>
        <c:axId val="0"/>
      </c:bar3DChart>
      <c:catAx>
        <c:axId val="1007996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00801152"/>
        <c:crosses val="autoZero"/>
        <c:auto val="1"/>
        <c:lblAlgn val="ctr"/>
        <c:lblOffset val="100"/>
      </c:catAx>
      <c:valAx>
        <c:axId val="100801152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0799616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0.10044001338739635"/>
          <c:w val="0.94721199409998624"/>
          <c:h val="0.74706436074189653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1.9570598715398128E-2"/>
                  <c:y val="-4.8961265879171233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'Pequenos (até 5.000)'!$D$172:$H$172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'Pequenos (até 5.000)'!$D$173:$H$173</c:f>
              <c:numCache>
                <c:formatCode>0%</c:formatCode>
                <c:ptCount val="5"/>
                <c:pt idx="0">
                  <c:v>0.65625000000000178</c:v>
                </c:pt>
                <c:pt idx="1">
                  <c:v>0.20833333333333384</c:v>
                </c:pt>
                <c:pt idx="2">
                  <c:v>6.25E-2</c:v>
                </c:pt>
                <c:pt idx="3">
                  <c:v>7.2916666666666824E-2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100878592"/>
        <c:axId val="100888576"/>
        <c:axId val="0"/>
      </c:bar3DChart>
      <c:catAx>
        <c:axId val="10087859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100888576"/>
        <c:crosses val="autoZero"/>
        <c:auto val="1"/>
        <c:lblAlgn val="ctr"/>
        <c:lblOffset val="100"/>
      </c:catAx>
      <c:valAx>
        <c:axId val="100888576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100878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13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8843342343401097E-2"/>
                  <c:y val="-3.3613886499481688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06E-2"/>
                </c:manualLayout>
              </c:layout>
              <c:showVal val="1"/>
            </c:dLbl>
            <c:dLbl>
              <c:idx val="3"/>
              <c:layout>
                <c:manualLayout>
                  <c:x val="7.5792542758947113E-3"/>
                  <c:y val="-5.516709235446811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'Pequenos (até 5.000)'!$D$186:$E$186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'Pequenos (até 5.000)'!$D$187:$E$187</c:f>
              <c:numCache>
                <c:formatCode>0%</c:formatCode>
                <c:ptCount val="2"/>
                <c:pt idx="0">
                  <c:v>8.95522388059702E-2</c:v>
                </c:pt>
                <c:pt idx="1">
                  <c:v>0.91044776119402959</c:v>
                </c:pt>
              </c:numCache>
            </c:numRef>
          </c:val>
        </c:ser>
        <c:gapWidth val="211"/>
        <c:gapDepth val="0"/>
        <c:shape val="box"/>
        <c:axId val="101016320"/>
        <c:axId val="101017856"/>
        <c:axId val="0"/>
      </c:bar3DChart>
      <c:catAx>
        <c:axId val="1010163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101017856"/>
        <c:crosses val="autoZero"/>
        <c:auto val="1"/>
        <c:lblAlgn val="ctr"/>
        <c:lblOffset val="100"/>
      </c:catAx>
      <c:valAx>
        <c:axId val="10101785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1016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5788052738739691"/>
                  <c:y val="-0.11343510523727419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5909034180950637"/>
                  <c:y val="3.0750620965281968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'Pequenos (até 5.000)'!$F$198:$G$198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'Pequenos (até 5.000)'!$F$199:$G$199</c:f>
              <c:numCache>
                <c:formatCode>0.00%</c:formatCode>
                <c:ptCount val="2"/>
                <c:pt idx="0">
                  <c:v>0.70909090909090911</c:v>
                </c:pt>
                <c:pt idx="1">
                  <c:v>0.29090909090909184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3E-2"/>
          <c:y val="1.3484456311473278E-2"/>
          <c:w val="0.96219282282920315"/>
          <c:h val="0.77683204824311025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10"/>
            <c:spPr>
              <a:solidFill>
                <a:srgbClr val="FF6600"/>
              </a:solidFill>
            </c:spPr>
          </c:dPt>
          <c:dPt>
            <c:idx val="2"/>
            <c:explosion val="9"/>
            <c:spPr>
              <a:solidFill>
                <a:srgbClr val="CC3300"/>
              </a:solidFill>
            </c:spPr>
          </c:dPt>
          <c:dPt>
            <c:idx val="3"/>
            <c:explosion val="16"/>
            <c:spPr>
              <a:solidFill>
                <a:srgbClr val="990033"/>
              </a:solidFill>
            </c:spPr>
          </c:dPt>
          <c:dPt>
            <c:idx val="4"/>
            <c:explosion val="11"/>
            <c:spPr>
              <a:solidFill>
                <a:srgbClr val="660033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7.7260421710613272E-2"/>
                  <c:y val="-0.18578491278746825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6.9737211695877377E-2"/>
                  <c:y val="-0.2520078787542128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887277096866832"/>
                  <c:y val="1.6644369761384541E-2"/>
                </c:manualLayout>
              </c:layout>
              <c:showVal val="1"/>
            </c:dLbl>
            <c:dLbl>
              <c:idx val="3"/>
              <c:layout>
                <c:manualLayout>
                  <c:x val="7.892819935563257E-2"/>
                  <c:y val="8.57350726462493E-2"/>
                </c:manualLayout>
              </c:layout>
              <c:showVal val="1"/>
            </c:dLbl>
            <c:dLbl>
              <c:idx val="4"/>
              <c:layout>
                <c:manualLayout>
                  <c:x val="-7.7782371917821225E-2"/>
                  <c:y val="8.8184646150427815E-2"/>
                </c:manualLayout>
              </c:layout>
              <c:showVal val="1"/>
            </c:dLbl>
            <c:dLbl>
              <c:idx val="5"/>
              <c:layout>
                <c:manualLayout>
                  <c:x val="-0.13414382348440543"/>
                  <c:y val="-9.397644088928472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'Pequenos (até 5.000)'!$D$201:$I$201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'Pequenos (até 5.000)'!$D$202:$I$202</c:f>
              <c:numCache>
                <c:formatCode>0%</c:formatCode>
                <c:ptCount val="6"/>
                <c:pt idx="0">
                  <c:v>3.6363636363636362E-2</c:v>
                </c:pt>
                <c:pt idx="1">
                  <c:v>0.24545454545454545</c:v>
                </c:pt>
                <c:pt idx="2">
                  <c:v>0.20909090909090924</c:v>
                </c:pt>
                <c:pt idx="3">
                  <c:v>0.16363636363636391</c:v>
                </c:pt>
                <c:pt idx="4">
                  <c:v>9.0909090909091064E-2</c:v>
                </c:pt>
                <c:pt idx="5">
                  <c:v>0.25454545454545424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73"/>
          <c:w val="0.96219282282920315"/>
          <c:h val="0.77683204824310959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3166546309669336"/>
                  <c:y val="-7.5380878732772383E-2"/>
                </c:manualLayout>
              </c:layout>
              <c:showPercent val="1"/>
            </c:dLbl>
            <c:dLbl>
              <c:idx val="1"/>
              <c:layout>
                <c:manualLayout>
                  <c:x val="0.2402191423175212"/>
                  <c:y val="-0.19219648109274456"/>
                </c:manualLayout>
              </c:layout>
              <c:showPercent val="1"/>
            </c:dLbl>
            <c:dLbl>
              <c:idx val="2"/>
              <c:layout>
                <c:manualLayout>
                  <c:x val="7.1245556049327877E-2"/>
                  <c:y val="0.13255179249089291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'Pequenos (até 5.000)'!$F$214:$F$216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'Pequenos (até 5.000)'!$G$214:$G$216</c:f>
              <c:numCache>
                <c:formatCode>General</c:formatCode>
                <c:ptCount val="3"/>
                <c:pt idx="0">
                  <c:v>28</c:v>
                </c:pt>
                <c:pt idx="1">
                  <c:v>31</c:v>
                </c:pt>
                <c:pt idx="2">
                  <c:v>13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867900472340978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7"/>
      <c:perspective val="30"/>
    </c:view3D>
    <c:plotArea>
      <c:layout>
        <c:manualLayout>
          <c:layoutTarget val="inner"/>
          <c:xMode val="edge"/>
          <c:yMode val="edge"/>
          <c:x val="1.1170975236024033E-2"/>
          <c:y val="1.3484456311473282E-2"/>
          <c:w val="0.96219282282920315"/>
          <c:h val="0.77683204824311036"/>
        </c:manualLayout>
      </c:layout>
      <c:pie3DChart>
        <c:varyColors val="1"/>
        <c:ser>
          <c:idx val="0"/>
          <c:order val="0"/>
          <c:explosion val="28"/>
          <c:dPt>
            <c:idx val="0"/>
            <c:explosion val="2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explosion val="2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explosion val="2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explosion val="19"/>
            <c:spPr>
              <a:solidFill>
                <a:srgbClr val="FF0000"/>
              </a:solidFill>
            </c:spPr>
          </c:dPt>
          <c:dPt>
            <c:idx val="4"/>
            <c:explosion val="9"/>
            <c:spPr>
              <a:solidFill>
                <a:srgbClr val="C00000"/>
              </a:solidFill>
            </c:spPr>
          </c:dPt>
          <c:dPt>
            <c:idx val="5"/>
            <c:explosion val="1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3"/>
              </a:solidFill>
            </c:spPr>
          </c:dPt>
          <c:dLbls>
            <c:dLbl>
              <c:idx val="6"/>
              <c:layout>
                <c:manualLayout>
                  <c:x val="4.2636706036034092E-3"/>
                  <c:y val="4.574616055558171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'Pequenos (até 5.000)'!$D$217:$J$217</c:f>
              <c:strCache>
                <c:ptCount val="7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  <c:pt idx="6">
                  <c:v>Não respondeu</c:v>
                </c:pt>
              </c:strCache>
            </c:strRef>
          </c:cat>
          <c:val>
            <c:numRef>
              <c:f>'Pequenos (até 5.000)'!$D$218:$J$218</c:f>
              <c:numCache>
                <c:formatCode>General</c:formatCode>
                <c:ptCount val="7"/>
                <c:pt idx="0">
                  <c:v>13</c:v>
                </c:pt>
                <c:pt idx="1">
                  <c:v>11</c:v>
                </c:pt>
                <c:pt idx="2">
                  <c:v>4</c:v>
                </c:pt>
                <c:pt idx="3">
                  <c:v>9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5590777593431052E-3"/>
          <c:y val="0.75362261798415808"/>
          <c:w val="0.99179339459330385"/>
          <c:h val="0.21807221971932791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96E-3"/>
          <c:y val="4.6398812774944885E-3"/>
          <c:w val="0.99251439734477809"/>
          <c:h val="0.817200133933880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0882987957000252E-2"/>
                  <c:y val="-7.6884093192054692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2E-2"/>
                </c:manualLayout>
              </c:layout>
              <c:showVal val="1"/>
            </c:dLbl>
            <c:dLbl>
              <c:idx val="3"/>
              <c:layout>
                <c:manualLayout>
                  <c:x val="7.5792542758947078E-3"/>
                  <c:y val="-5.516709235446808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'Pequenos (até 5.000)'!$D$237:$E$237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'Pequenos (até 5.000)'!$D$238:$E$238</c:f>
              <c:numCache>
                <c:formatCode>0%</c:formatCode>
                <c:ptCount val="2"/>
                <c:pt idx="0">
                  <c:v>0.25</c:v>
                </c:pt>
                <c:pt idx="1">
                  <c:v>0.75000000000000178</c:v>
                </c:pt>
              </c:numCache>
            </c:numRef>
          </c:val>
        </c:ser>
        <c:gapWidth val="211"/>
        <c:gapDepth val="0"/>
        <c:shape val="box"/>
        <c:axId val="101403264"/>
        <c:axId val="101405056"/>
        <c:axId val="0"/>
      </c:bar3DChart>
      <c:catAx>
        <c:axId val="1014032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101405056"/>
        <c:crosses val="autoZero"/>
        <c:auto val="1"/>
        <c:lblAlgn val="ctr"/>
        <c:lblOffset val="100"/>
      </c:catAx>
      <c:valAx>
        <c:axId val="10140505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1403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04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16E-2"/>
                </c:manualLayout>
              </c:layout>
              <c:showVal val="1"/>
            </c:dLbl>
            <c:dLbl>
              <c:idx val="3"/>
              <c:layout>
                <c:manualLayout>
                  <c:x val="7.5792542758947095E-3"/>
                  <c:y val="-5.516709235446809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'Pequenos (até 5.000)'!$D$250:$E$250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'Pequenos (até 5.000)'!$D$251:$E$251</c:f>
              <c:numCache>
                <c:formatCode>0%</c:formatCode>
                <c:ptCount val="2"/>
                <c:pt idx="0">
                  <c:v>2.9850746268656716E-2</c:v>
                </c:pt>
                <c:pt idx="1">
                  <c:v>0.97014925373134364</c:v>
                </c:pt>
              </c:numCache>
            </c:numRef>
          </c:val>
        </c:ser>
        <c:gapWidth val="211"/>
        <c:gapDepth val="0"/>
        <c:shape val="box"/>
        <c:axId val="101356672"/>
        <c:axId val="101358208"/>
        <c:axId val="0"/>
      </c:bar3DChart>
      <c:catAx>
        <c:axId val="1013566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01358208"/>
        <c:crosses val="autoZero"/>
        <c:auto val="1"/>
        <c:lblAlgn val="ctr"/>
        <c:lblOffset val="100"/>
      </c:catAx>
      <c:valAx>
        <c:axId val="101358208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135667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20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108"/>
          <c:w val="0.96219282282920315"/>
          <c:h val="0.77683204824311136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8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.14783079657815798"/>
                  <c:y val="-0.17378420371592818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23651246352744615"/>
                  <c:y val="8.798001202480768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Araçatuba!$D$73:$E$73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Araçatuba!$D$74:$E$74</c:f>
              <c:numCache>
                <c:formatCode>0%</c:formatCode>
                <c:ptCount val="2"/>
                <c:pt idx="0">
                  <c:v>0.22727272727272727</c:v>
                </c:pt>
                <c:pt idx="1">
                  <c:v>0.77272727272727482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22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99E-2"/>
                </c:manualLayout>
              </c:layout>
              <c:showVal val="1"/>
            </c:dLbl>
            <c:dLbl>
              <c:idx val="3"/>
              <c:layout>
                <c:manualLayout>
                  <c:x val="7.5792542758947121E-3"/>
                  <c:y val="-5.516709235446813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'Pequenos (até 5.000)'!$D$265:$E$265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'Pequenos (até 5.000)'!$D$266:$E$266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101465472"/>
        <c:axId val="101516416"/>
        <c:axId val="0"/>
      </c:bar3DChart>
      <c:catAx>
        <c:axId val="1014654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01516416"/>
        <c:crosses val="autoZero"/>
        <c:auto val="1"/>
        <c:lblAlgn val="ctr"/>
        <c:lblOffset val="100"/>
      </c:catAx>
      <c:valAx>
        <c:axId val="10151641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146547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8.8253150644567735E-3"/>
                  <c:y val="1.154401154401156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'Médios (5.001 até 50.000)'!$D$378:$H$378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'Médios (5.001 até 50.000)'!$D$379:$H$379</c:f>
              <c:numCache>
                <c:formatCode>0%</c:formatCode>
                <c:ptCount val="5"/>
                <c:pt idx="0">
                  <c:v>0.44636678200692048</c:v>
                </c:pt>
                <c:pt idx="1">
                  <c:v>0.32179930795847833</c:v>
                </c:pt>
                <c:pt idx="2">
                  <c:v>0.12110726643598622</c:v>
                </c:pt>
                <c:pt idx="3">
                  <c:v>0.10380622837370262</c:v>
                </c:pt>
                <c:pt idx="4">
                  <c:v>6.920415224913495E-3</c:v>
                </c:pt>
              </c:numCache>
            </c:numRef>
          </c:val>
        </c:ser>
        <c:gapWidth val="101"/>
        <c:gapDepth val="0"/>
        <c:shape val="box"/>
        <c:axId val="101577472"/>
        <c:axId val="101579008"/>
        <c:axId val="0"/>
      </c:bar3DChart>
      <c:catAx>
        <c:axId val="1015774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101579008"/>
        <c:crosses val="autoZero"/>
        <c:auto val="1"/>
        <c:lblAlgn val="ctr"/>
        <c:lblOffset val="100"/>
      </c:catAx>
      <c:valAx>
        <c:axId val="101579008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101577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13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8843342343401097E-2"/>
                  <c:y val="-3.3613886499481688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06E-2"/>
                </c:manualLayout>
              </c:layout>
              <c:showVal val="1"/>
            </c:dLbl>
            <c:dLbl>
              <c:idx val="3"/>
              <c:layout>
                <c:manualLayout>
                  <c:x val="7.5792542758947113E-3"/>
                  <c:y val="-5.516709235446811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'Médios (5.001 até 50.000)'!$D$392:$E$392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'Médios (5.001 até 50.000)'!$D$393:$E$393</c:f>
              <c:numCache>
                <c:formatCode>0%</c:formatCode>
                <c:ptCount val="2"/>
                <c:pt idx="0">
                  <c:v>0.14545454545454545</c:v>
                </c:pt>
                <c:pt idx="1">
                  <c:v>0.85454545454545672</c:v>
                </c:pt>
              </c:numCache>
            </c:numRef>
          </c:val>
        </c:ser>
        <c:gapWidth val="211"/>
        <c:gapDepth val="0"/>
        <c:shape val="box"/>
        <c:axId val="100727808"/>
        <c:axId val="101647104"/>
        <c:axId val="0"/>
      </c:bar3DChart>
      <c:catAx>
        <c:axId val="1007278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101647104"/>
        <c:crosses val="autoZero"/>
        <c:auto val="1"/>
        <c:lblAlgn val="ctr"/>
        <c:lblOffset val="100"/>
      </c:catAx>
      <c:valAx>
        <c:axId val="10164710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0727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0097292375485237"/>
                  <c:y val="0.16534422243362179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3756651028942279"/>
                  <c:y val="-0.14491527281007477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'Médios (5.001 até 50.000)'!$F$404:$G$404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'Médios (5.001 até 50.000)'!$F$405:$G$405</c:f>
              <c:numCache>
                <c:formatCode>0.00%</c:formatCode>
                <c:ptCount val="2"/>
                <c:pt idx="0">
                  <c:v>0.83766233766233766</c:v>
                </c:pt>
                <c:pt idx="1">
                  <c:v>0.16233766233766234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3E-2"/>
          <c:y val="1.3484456311473278E-2"/>
          <c:w val="0.96219282282920315"/>
          <c:h val="0.77683204824311025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10"/>
            <c:spPr>
              <a:solidFill>
                <a:srgbClr val="FF6600"/>
              </a:solidFill>
            </c:spPr>
          </c:dPt>
          <c:dPt>
            <c:idx val="2"/>
            <c:explosion val="9"/>
            <c:spPr>
              <a:solidFill>
                <a:srgbClr val="CC3300"/>
              </a:solidFill>
            </c:spPr>
          </c:dPt>
          <c:dPt>
            <c:idx val="3"/>
            <c:explosion val="16"/>
            <c:spPr>
              <a:solidFill>
                <a:srgbClr val="990033"/>
              </a:solidFill>
            </c:spPr>
          </c:dPt>
          <c:dPt>
            <c:idx val="4"/>
            <c:explosion val="11"/>
            <c:spPr>
              <a:solidFill>
                <a:srgbClr val="660033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9.0980003122287045E-2"/>
                  <c:y val="-0.20472328471439796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9.5492809469826564E-2"/>
                  <c:y val="-0.21548320027933501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4173248234443586"/>
                  <c:y val="7.3254162235942055E-2"/>
                </c:manualLayout>
              </c:layout>
              <c:showVal val="1"/>
            </c:dLbl>
            <c:dLbl>
              <c:idx val="3"/>
              <c:layout>
                <c:manualLayout>
                  <c:x val="-9.8198209333488565E-2"/>
                  <c:y val="8.3145523513261127E-2"/>
                </c:manualLayout>
              </c:layout>
              <c:showVal val="1"/>
            </c:dLbl>
            <c:dLbl>
              <c:idx val="4"/>
              <c:layout>
                <c:manualLayout>
                  <c:x val="-0.15946489590182508"/>
                  <c:y val="2.3610471852333868E-2"/>
                </c:manualLayout>
              </c:layout>
              <c:showVal val="1"/>
            </c:dLbl>
            <c:dLbl>
              <c:idx val="5"/>
              <c:layout>
                <c:manualLayout>
                  <c:x val="-0.12122668797632098"/>
                  <c:y val="-0.1502646531337787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'Médios (5.001 até 50.000)'!$D$407:$I$407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'Médios (5.001 até 50.000)'!$D$408:$I$408</c:f>
              <c:numCache>
                <c:formatCode>0%</c:formatCode>
                <c:ptCount val="6"/>
                <c:pt idx="0">
                  <c:v>3.896103896103896E-2</c:v>
                </c:pt>
                <c:pt idx="1">
                  <c:v>0.27272727272727282</c:v>
                </c:pt>
                <c:pt idx="2">
                  <c:v>0.27922077922078042</c:v>
                </c:pt>
                <c:pt idx="3">
                  <c:v>0.16883116883116894</c:v>
                </c:pt>
                <c:pt idx="4">
                  <c:v>0.11688311688311689</c:v>
                </c:pt>
                <c:pt idx="5">
                  <c:v>0.12337662337662381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7"/>
      <c:perspective val="30"/>
    </c:view3D>
    <c:plotArea>
      <c:layout>
        <c:manualLayout>
          <c:layoutTarget val="inner"/>
          <c:xMode val="edge"/>
          <c:yMode val="edge"/>
          <c:x val="1.1170975236024039E-2"/>
          <c:y val="1.3484456311473287E-2"/>
          <c:w val="0.96219282282920315"/>
          <c:h val="0.77683204824311081"/>
        </c:manualLayout>
      </c:layout>
      <c:pie3DChart>
        <c:varyColors val="1"/>
        <c:ser>
          <c:idx val="0"/>
          <c:order val="0"/>
          <c:explosion val="28"/>
          <c:dPt>
            <c:idx val="0"/>
            <c:explosion val="2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explosion val="2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explosion val="2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explosion val="10"/>
            <c:spPr>
              <a:solidFill>
                <a:srgbClr val="FF0000"/>
              </a:solidFill>
            </c:spPr>
          </c:dPt>
          <c:dPt>
            <c:idx val="4"/>
            <c:explosion val="7"/>
            <c:spPr>
              <a:solidFill>
                <a:srgbClr val="C00000"/>
              </a:solidFill>
            </c:spPr>
          </c:dPt>
          <c:dPt>
            <c:idx val="5"/>
            <c:explosion val="1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7.1668263455580902E-2"/>
                  <c:y val="5.7154674911459799E-2"/>
                </c:manualLayout>
              </c:layout>
              <c:showPercent val="1"/>
            </c:dLbl>
            <c:dLbl>
              <c:idx val="4"/>
              <c:layout>
                <c:manualLayout>
                  <c:x val="0.16971607674476846"/>
                  <c:y val="-0.10374727879359069"/>
                </c:manualLayout>
              </c:layout>
              <c:showPercent val="1"/>
            </c:dLbl>
            <c:dLbl>
              <c:idx val="6"/>
              <c:layout>
                <c:manualLayout>
                  <c:x val="-6.6765067770315226E-2"/>
                  <c:y val="4.1283120501378626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'Médios (5.001 até 50.000)'!$D$423:$J$423</c:f>
              <c:strCache>
                <c:ptCount val="7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  <c:pt idx="6">
                  <c:v>Não respondeu</c:v>
                </c:pt>
              </c:strCache>
            </c:strRef>
          </c:cat>
          <c:val>
            <c:numRef>
              <c:f>'Médios (5.001 até 50.000)'!$D$424:$J$424</c:f>
              <c:numCache>
                <c:formatCode>General</c:formatCode>
                <c:ptCount val="7"/>
                <c:pt idx="0">
                  <c:v>10</c:v>
                </c:pt>
                <c:pt idx="1">
                  <c:v>23</c:v>
                </c:pt>
                <c:pt idx="2">
                  <c:v>28</c:v>
                </c:pt>
                <c:pt idx="3">
                  <c:v>33</c:v>
                </c:pt>
                <c:pt idx="4">
                  <c:v>36</c:v>
                </c:pt>
                <c:pt idx="5">
                  <c:v>25</c:v>
                </c:pt>
                <c:pt idx="6">
                  <c:v>17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5590777593431052E-3"/>
          <c:y val="0.75362261798415853"/>
          <c:w val="0.99179339459330385"/>
          <c:h val="0.21807221971932791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5"/>
          <c:w val="0.96219282282920315"/>
          <c:h val="0.77683204824310825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9189786993364363"/>
                  <c:y val="4.5376799800953632E-2"/>
                </c:manualLayout>
              </c:layout>
              <c:showPercent val="1"/>
            </c:dLbl>
            <c:dLbl>
              <c:idx val="1"/>
              <c:layout>
                <c:manualLayout>
                  <c:x val="0.19719576612699599"/>
                  <c:y val="-0.15025395638689204"/>
                </c:manualLayout>
              </c:layout>
              <c:showPercent val="1"/>
            </c:dLbl>
            <c:dLbl>
              <c:idx val="2"/>
              <c:layout>
                <c:manualLayout>
                  <c:x val="-1.9747300804961072E-2"/>
                  <c:y val="0.12476897120518808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'Médios (5.001 até 50.000)'!$F$420:$F$422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'Médios (5.001 até 50.000)'!$G$420:$G$422</c:f>
              <c:numCache>
                <c:formatCode>General</c:formatCode>
                <c:ptCount val="3"/>
                <c:pt idx="0">
                  <c:v>61</c:v>
                </c:pt>
                <c:pt idx="1">
                  <c:v>94</c:v>
                </c:pt>
                <c:pt idx="2">
                  <c:v>17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8679004723409636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96E-3"/>
          <c:y val="4.6398812774944885E-3"/>
          <c:w val="0.99251439734477809"/>
          <c:h val="0.817200133933880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0882987957000252E-2"/>
                  <c:y val="-7.6884093192054692E-2"/>
                </c:manualLayout>
              </c:layout>
              <c:tx>
                <c:rich>
                  <a:bodyPr/>
                  <a:lstStyle/>
                  <a:p>
                    <a:pPr algn="ctr">
                      <a:defRPr lang="pt-BR" sz="1200" b="1" i="0" u="none" strike="noStrike" kern="1200" baseline="0">
                        <a:solidFill>
                          <a:srgbClr val="1F497D">
                            <a:lumMod val="7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dirty="0" smtClean="0"/>
                      <a:t>62%</a:t>
                    </a:r>
                    <a:endParaRPr dirty="0"/>
                  </a:p>
                </c:rich>
              </c:tx>
              <c:spPr>
                <a:noFill/>
              </c:spPr>
              <c:showVal val="1"/>
            </c:dLbl>
            <c:dLbl>
              <c:idx val="2"/>
              <c:layout>
                <c:manualLayout>
                  <c:x val="5.5608782306911433E-3"/>
                  <c:y val="-2.325018934003692E-2"/>
                </c:manualLayout>
              </c:layout>
              <c:showVal val="1"/>
            </c:dLbl>
            <c:dLbl>
              <c:idx val="3"/>
              <c:layout>
                <c:manualLayout>
                  <c:x val="7.5792542758947078E-3"/>
                  <c:y val="-5.516709235446808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'Médios (5.001 até 50.000)'!$D$443:$E$443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'Médios (5.001 até 50.000)'!$D$444:$E$444</c:f>
              <c:numCache>
                <c:formatCode>0%</c:formatCode>
                <c:ptCount val="2"/>
                <c:pt idx="0">
                  <c:v>0.37500000000000083</c:v>
                </c:pt>
                <c:pt idx="1">
                  <c:v>0.62500000000000178</c:v>
                </c:pt>
              </c:numCache>
            </c:numRef>
          </c:val>
        </c:ser>
        <c:gapWidth val="211"/>
        <c:gapDepth val="0"/>
        <c:shape val="box"/>
        <c:axId val="101765888"/>
        <c:axId val="101767424"/>
        <c:axId val="0"/>
      </c:bar3DChart>
      <c:catAx>
        <c:axId val="1017658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101767424"/>
        <c:crosses val="autoZero"/>
        <c:auto val="1"/>
        <c:lblAlgn val="ctr"/>
        <c:lblOffset val="100"/>
      </c:catAx>
      <c:valAx>
        <c:axId val="10176742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1765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04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16E-2"/>
                </c:manualLayout>
              </c:layout>
              <c:showVal val="1"/>
            </c:dLbl>
            <c:dLbl>
              <c:idx val="3"/>
              <c:layout>
                <c:manualLayout>
                  <c:x val="7.5792542758947095E-3"/>
                  <c:y val="-5.516709235446809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'Médios (5.001 até 50.000)'!$D$456:$E$456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'Médios (5.001 até 50.000)'!$D$457:$E$457</c:f>
              <c:numCache>
                <c:formatCode>0%</c:formatCode>
                <c:ptCount val="2"/>
                <c:pt idx="0">
                  <c:v>1.1976047904191581E-2</c:v>
                </c:pt>
                <c:pt idx="1">
                  <c:v>0.98802395209580862</c:v>
                </c:pt>
              </c:numCache>
            </c:numRef>
          </c:val>
        </c:ser>
        <c:gapWidth val="211"/>
        <c:gapDepth val="0"/>
        <c:shape val="box"/>
        <c:axId val="102026240"/>
        <c:axId val="102036224"/>
        <c:axId val="0"/>
      </c:bar3DChart>
      <c:catAx>
        <c:axId val="1020262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02036224"/>
        <c:crosses val="autoZero"/>
        <c:auto val="1"/>
        <c:lblAlgn val="ctr"/>
        <c:lblOffset val="100"/>
      </c:catAx>
      <c:valAx>
        <c:axId val="10203622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2026240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22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99E-2"/>
                </c:manualLayout>
              </c:layout>
              <c:showVal val="1"/>
            </c:dLbl>
            <c:dLbl>
              <c:idx val="3"/>
              <c:layout>
                <c:manualLayout>
                  <c:x val="7.5792542758947121E-3"/>
                  <c:y val="-5.516709235446813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'Médios (5.001 até 50.000)'!$D$471:$E$471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'Médios (5.001 até 50.000)'!$D$472:$E$472</c:f>
              <c:numCache>
                <c:formatCode>0%</c:formatCode>
                <c:ptCount val="2"/>
                <c:pt idx="0">
                  <c:v>5.9880239520958237E-2</c:v>
                </c:pt>
                <c:pt idx="1">
                  <c:v>0.94011976047904189</c:v>
                </c:pt>
              </c:numCache>
            </c:numRef>
          </c:val>
        </c:ser>
        <c:gapWidth val="211"/>
        <c:gapDepth val="0"/>
        <c:shape val="box"/>
        <c:axId val="102110720"/>
        <c:axId val="102112256"/>
        <c:axId val="0"/>
      </c:bar3DChart>
      <c:catAx>
        <c:axId val="1021107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02112256"/>
        <c:crosses val="autoZero"/>
        <c:auto val="1"/>
        <c:lblAlgn val="ctr"/>
        <c:lblOffset val="100"/>
      </c:catAx>
      <c:valAx>
        <c:axId val="10211225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2110720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103"/>
          <c:w val="0.96219282282920315"/>
          <c:h val="0.77683204824311114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2120870750707591"/>
                  <c:y val="6.8528496833685434E-2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6477853684807151"/>
                  <c:y val="-0.18490653816242897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Araçatuba!$F$85:$G$85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Araçatuba!$F$86:$G$86</c:f>
              <c:numCache>
                <c:formatCode>0.00%</c:formatCode>
                <c:ptCount val="2"/>
                <c:pt idx="0">
                  <c:v>0.84375000000000178</c:v>
                </c:pt>
                <c:pt idx="1">
                  <c:v>0.15625000000000044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0988688038493807E-2"/>
                  <c:y val="-6.75700761862441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0074517582337678E-2"/>
                  <c:y val="-6.2221465458705973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'Grandes (50.001 até 100.000)'!$D$65:$H$65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'Grandes (50.001 até 100.000)'!$D$66:$H$66</c:f>
              <c:numCache>
                <c:formatCode>0%</c:formatCode>
                <c:ptCount val="5"/>
                <c:pt idx="0">
                  <c:v>0.38181818181818339</c:v>
                </c:pt>
                <c:pt idx="1">
                  <c:v>0.38181818181818339</c:v>
                </c:pt>
                <c:pt idx="2">
                  <c:v>0.10909090909090922</c:v>
                </c:pt>
                <c:pt idx="3">
                  <c:v>0.10909090909090922</c:v>
                </c:pt>
                <c:pt idx="4">
                  <c:v>1.8181818181818233E-2</c:v>
                </c:pt>
              </c:numCache>
            </c:numRef>
          </c:val>
        </c:ser>
        <c:gapWidth val="101"/>
        <c:gapDepth val="0"/>
        <c:shape val="box"/>
        <c:axId val="102210176"/>
        <c:axId val="102224256"/>
        <c:axId val="0"/>
      </c:bar3DChart>
      <c:catAx>
        <c:axId val="1022101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102224256"/>
        <c:crosses val="autoZero"/>
        <c:auto val="1"/>
        <c:lblAlgn val="ctr"/>
        <c:lblOffset val="100"/>
      </c:catAx>
      <c:valAx>
        <c:axId val="102224256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102210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13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8843342343401097E-2"/>
                  <c:y val="-3.3613886499481688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06E-2"/>
                </c:manualLayout>
              </c:layout>
              <c:showVal val="1"/>
            </c:dLbl>
            <c:dLbl>
              <c:idx val="3"/>
              <c:layout>
                <c:manualLayout>
                  <c:x val="7.5792542758947113E-3"/>
                  <c:y val="-5.516709235446811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'Grandes (50.001 até 100.000)'!$D$79:$E$79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'Grandes (50.001 até 100.000)'!$D$80:$E$80</c:f>
              <c:numCache>
                <c:formatCode>0%</c:formatCode>
                <c:ptCount val="2"/>
                <c:pt idx="0">
                  <c:v>0.25</c:v>
                </c:pt>
                <c:pt idx="1">
                  <c:v>0.75000000000000178</c:v>
                </c:pt>
              </c:numCache>
            </c:numRef>
          </c:val>
        </c:ser>
        <c:gapWidth val="211"/>
        <c:gapDepth val="0"/>
        <c:shape val="box"/>
        <c:axId val="101962880"/>
        <c:axId val="101964416"/>
        <c:axId val="0"/>
      </c:bar3DChart>
      <c:catAx>
        <c:axId val="1019628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101964416"/>
        <c:crosses val="autoZero"/>
        <c:auto val="1"/>
        <c:lblAlgn val="ctr"/>
        <c:lblOffset val="100"/>
      </c:catAx>
      <c:valAx>
        <c:axId val="10196441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1962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86474873746095"/>
                  <c:y val="9.45819098841022E-2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3273389008152284"/>
                  <c:y val="-9.7740769232769378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'Grandes (50.001 até 100.000)'!$F$91:$G$91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'Grandes (50.001 até 100.000)'!$F$92:$G$92</c:f>
              <c:numCache>
                <c:formatCode>0.00%</c:formatCode>
                <c:ptCount val="2"/>
                <c:pt idx="0">
                  <c:v>0.78571428571428559</c:v>
                </c:pt>
                <c:pt idx="1">
                  <c:v>0.2142857142857143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3E-2"/>
          <c:y val="1.3484456311473278E-2"/>
          <c:w val="0.96219282282920315"/>
          <c:h val="0.77683204824311025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10"/>
            <c:spPr>
              <a:solidFill>
                <a:srgbClr val="FF6600"/>
              </a:solidFill>
            </c:spPr>
          </c:dPt>
          <c:dPt>
            <c:idx val="2"/>
            <c:explosion val="9"/>
            <c:spPr>
              <a:solidFill>
                <a:srgbClr val="CC3300"/>
              </a:solidFill>
            </c:spPr>
          </c:dPt>
          <c:dPt>
            <c:idx val="3"/>
            <c:explosion val="16"/>
            <c:spPr>
              <a:solidFill>
                <a:srgbClr val="990033"/>
              </a:solidFill>
            </c:spPr>
          </c:dPt>
          <c:dPt>
            <c:idx val="4"/>
            <c:explosion val="24"/>
            <c:spPr>
              <a:solidFill>
                <a:srgbClr val="660033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7.4195798405641666E-2"/>
                  <c:y val="-0.12320485632315409"/>
                </c:manualLayout>
              </c:layout>
              <c:numFmt formatCode="0.0%" sourceLinked="0"/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8.1334096344881784E-2"/>
                  <c:y val="-0.2565564610468134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6570844783747199"/>
                  <c:y val="7.3253707104439389E-2"/>
                </c:manualLayout>
              </c:layout>
              <c:showVal val="1"/>
            </c:dLbl>
            <c:dLbl>
              <c:idx val="3"/>
              <c:layout>
                <c:manualLayout>
                  <c:x val="-8.5123213787870217E-2"/>
                  <c:y val="5.6149398432853839E-2"/>
                </c:manualLayout>
              </c:layout>
              <c:showVal val="1"/>
            </c:dLbl>
            <c:dLbl>
              <c:idx val="4"/>
              <c:layout>
                <c:manualLayout>
                  <c:x val="-0.10329714268944802"/>
                  <c:y val="3.8831878157329219E-2"/>
                </c:manualLayout>
              </c:layout>
              <c:showVal val="1"/>
            </c:dLbl>
            <c:dLbl>
              <c:idx val="5"/>
              <c:layout>
                <c:manualLayout>
                  <c:x val="-0.10457529184143659"/>
                  <c:y val="-0.11002739891646005"/>
                </c:manualLayout>
              </c:layout>
              <c:showVal val="1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'Grandes (50.001 até 100.000)'!$D$94:$I$94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'Grandes (50.001 até 100.000)'!$D$95:$I$95</c:f>
              <c:numCache>
                <c:formatCode>0%</c:formatCode>
                <c:ptCount val="6"/>
                <c:pt idx="0">
                  <c:v>3.5714285714285712E-2</c:v>
                </c:pt>
                <c:pt idx="1">
                  <c:v>0.25</c:v>
                </c:pt>
                <c:pt idx="2">
                  <c:v>0.32142857142857323</c:v>
                </c:pt>
                <c:pt idx="3">
                  <c:v>0.125</c:v>
                </c:pt>
                <c:pt idx="4">
                  <c:v>8.9285714285713982E-2</c:v>
                </c:pt>
                <c:pt idx="5">
                  <c:v>0.17857142857142927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71"/>
          <c:w val="0.96219282282920315"/>
          <c:h val="0.77683204824310936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1246250416620438"/>
                  <c:y val="7.2025590678208282E-2"/>
                </c:manualLayout>
              </c:layout>
              <c:showPercent val="1"/>
            </c:dLbl>
            <c:dLbl>
              <c:idx val="1"/>
              <c:layout>
                <c:manualLayout>
                  <c:x val="0.20254740998646187"/>
                  <c:y val="-0.10075352378845318"/>
                </c:manualLayout>
              </c:layout>
              <c:showPercent val="1"/>
            </c:dLbl>
            <c:dLbl>
              <c:idx val="2"/>
              <c:layout>
                <c:manualLayout>
                  <c:x val="-5.2819225359141096E-2"/>
                  <c:y val="0.1037956433160951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'Grandes (50.001 até 100.000)'!$F$107:$F$109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'Grandes (50.001 até 100.000)'!$G$107:$G$109</c:f>
              <c:numCache>
                <c:formatCode>General</c:formatCode>
                <c:ptCount val="3"/>
                <c:pt idx="0">
                  <c:v>11</c:v>
                </c:pt>
                <c:pt idx="1">
                  <c:v>17</c:v>
                </c:pt>
                <c:pt idx="2">
                  <c:v>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8679004723409758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7"/>
      <c:perspective val="30"/>
    </c:view3D>
    <c:plotArea>
      <c:layout>
        <c:manualLayout>
          <c:layoutTarget val="inner"/>
          <c:xMode val="edge"/>
          <c:yMode val="edge"/>
          <c:x val="1.1170975236024042E-2"/>
          <c:y val="1.3484456311473289E-2"/>
          <c:w val="0.96219282282920315"/>
          <c:h val="0.77683204824311092"/>
        </c:manualLayout>
      </c:layout>
      <c:pie3DChart>
        <c:varyColors val="1"/>
        <c:ser>
          <c:idx val="0"/>
          <c:order val="0"/>
          <c:explosion val="28"/>
          <c:dPt>
            <c:idx val="0"/>
            <c:explosion val="2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explosion val="2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explosion val="2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explosion val="15"/>
            <c:spPr>
              <a:solidFill>
                <a:srgbClr val="FF0000"/>
              </a:solidFill>
            </c:spPr>
          </c:dPt>
          <c:dPt>
            <c:idx val="4"/>
            <c:explosion val="11"/>
            <c:spPr>
              <a:solidFill>
                <a:srgbClr val="C00000"/>
              </a:solidFill>
            </c:spPr>
          </c:dPt>
          <c:dPt>
            <c:idx val="5"/>
            <c:explosion val="9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explosion val="7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6.2403645542041142E-2"/>
                  <c:y val="6.1617714965662713E-2"/>
                </c:manualLayout>
              </c:layout>
              <c:showPercent val="1"/>
            </c:dLbl>
            <c:dLbl>
              <c:idx val="6"/>
              <c:layout>
                <c:manualLayout>
                  <c:x val="-4.5147630552885114E-2"/>
                  <c:y val="5.5599141328229962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'Grandes (50.001 até 100.000)'!$D$110:$J$110</c:f>
              <c:strCache>
                <c:ptCount val="7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  <c:pt idx="6">
                  <c:v>Não respondeu</c:v>
                </c:pt>
              </c:strCache>
            </c:strRef>
          </c:cat>
          <c:val>
            <c:numRef>
              <c:f>'Grandes (50.001 até 100.000)'!$D$111:$J$111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5590777593431052E-3"/>
          <c:y val="0.75362261798415875"/>
          <c:w val="0.99179339459330385"/>
          <c:h val="0.21807221971932791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96E-3"/>
          <c:y val="4.6398812774944885E-3"/>
          <c:w val="0.99251439734477809"/>
          <c:h val="0.817200133933880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0882987957000252E-2"/>
                  <c:y val="-7.6884093192054692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2E-2"/>
                </c:manualLayout>
              </c:layout>
              <c:showVal val="1"/>
            </c:dLbl>
            <c:dLbl>
              <c:idx val="3"/>
              <c:layout>
                <c:manualLayout>
                  <c:x val="7.5792542758947078E-3"/>
                  <c:y val="-5.516709235446808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'Grandes (50.001 até 100.000)'!$D$130:$E$130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'Grandes (50.001 até 100.000)'!$D$131:$E$131</c:f>
              <c:numCache>
                <c:formatCode>0%</c:formatCode>
                <c:ptCount val="2"/>
                <c:pt idx="0">
                  <c:v>0.71428571428571463</c:v>
                </c:pt>
                <c:pt idx="1">
                  <c:v>0.28571428571428692</c:v>
                </c:pt>
              </c:numCache>
            </c:numRef>
          </c:val>
        </c:ser>
        <c:gapWidth val="211"/>
        <c:gapDepth val="0"/>
        <c:shape val="box"/>
        <c:axId val="102866304"/>
        <c:axId val="102872192"/>
        <c:axId val="0"/>
      </c:bar3DChart>
      <c:catAx>
        <c:axId val="1028663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102872192"/>
        <c:crosses val="autoZero"/>
        <c:auto val="1"/>
        <c:lblAlgn val="ctr"/>
        <c:lblOffset val="100"/>
      </c:catAx>
      <c:valAx>
        <c:axId val="102872192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2866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09874E-3"/>
          <c:y val="9.7709255658966196E-2"/>
          <c:w val="0.99251439734477809"/>
          <c:h val="0.75127060010259938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296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93E-2"/>
                </c:manualLayout>
              </c:layout>
              <c:showVal val="1"/>
            </c:dLbl>
            <c:dLbl>
              <c:idx val="3"/>
              <c:layout>
                <c:manualLayout>
                  <c:x val="7.57925427589468E-3"/>
                  <c:y val="-5.516709235446788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'Médios (5.001 até 50.000)'!$D$456:$E$456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'Médios (5.001 até 50.000)'!$D$457:$E$457</c:f>
              <c:numCache>
                <c:formatCode>0%</c:formatCode>
                <c:ptCount val="2"/>
                <c:pt idx="0">
                  <c:v>1.1976047904191611E-2</c:v>
                </c:pt>
                <c:pt idx="1">
                  <c:v>0.98802395209580862</c:v>
                </c:pt>
              </c:numCache>
            </c:numRef>
          </c:val>
        </c:ser>
        <c:gapWidth val="211"/>
        <c:gapDepth val="0"/>
        <c:shape val="box"/>
        <c:axId val="103012224"/>
        <c:axId val="103013760"/>
        <c:axId val="0"/>
      </c:bar3DChart>
      <c:catAx>
        <c:axId val="1030122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03013760"/>
        <c:crosses val="autoZero"/>
        <c:auto val="1"/>
        <c:lblAlgn val="ctr"/>
        <c:lblOffset val="100"/>
      </c:catAx>
      <c:valAx>
        <c:axId val="10301376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3012224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09891E-3"/>
          <c:y val="9.7709255658966196E-2"/>
          <c:w val="0.99251439734477809"/>
          <c:h val="0.75127060010259972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33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79E-2"/>
                </c:manualLayout>
              </c:layout>
              <c:showVal val="1"/>
            </c:dLbl>
            <c:dLbl>
              <c:idx val="3"/>
              <c:layout>
                <c:manualLayout>
                  <c:x val="7.5792542758946852E-3"/>
                  <c:y val="-5.516709235446792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'Médios (5.001 até 50.000)'!$D$471:$E$471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'Médios (5.001 até 50.000)'!$D$472:$E$472</c:f>
              <c:numCache>
                <c:formatCode>0%</c:formatCode>
                <c:ptCount val="2"/>
                <c:pt idx="0">
                  <c:v>5.9880239520958112E-2</c:v>
                </c:pt>
                <c:pt idx="1">
                  <c:v>0.94011976047904189</c:v>
                </c:pt>
              </c:numCache>
            </c:numRef>
          </c:val>
        </c:ser>
        <c:gapWidth val="211"/>
        <c:gapDepth val="0"/>
        <c:shape val="box"/>
        <c:axId val="103088512"/>
        <c:axId val="103090048"/>
        <c:axId val="0"/>
      </c:bar3DChart>
      <c:catAx>
        <c:axId val="1030885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03090048"/>
        <c:crosses val="autoZero"/>
        <c:auto val="1"/>
        <c:lblAlgn val="ctr"/>
        <c:lblOffset val="100"/>
      </c:catAx>
      <c:valAx>
        <c:axId val="103090048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308851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8.8253150644567735E-3"/>
                  <c:y val="1.154401154401156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'Enormes (&gt;100.001)'!$D$89:$H$89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'Enormes (&gt;100.001)'!$D$90:$H$90</c:f>
              <c:numCache>
                <c:formatCode>0%</c:formatCode>
                <c:ptCount val="5"/>
                <c:pt idx="0">
                  <c:v>0.51428571428571423</c:v>
                </c:pt>
                <c:pt idx="1">
                  <c:v>0.34285714285714286</c:v>
                </c:pt>
                <c:pt idx="2">
                  <c:v>8.5714285714285715E-2</c:v>
                </c:pt>
                <c:pt idx="3">
                  <c:v>5.7142857142857141E-2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103241216"/>
        <c:axId val="103242752"/>
        <c:axId val="0"/>
      </c:bar3DChart>
      <c:catAx>
        <c:axId val="1032412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103242752"/>
        <c:crosses val="autoZero"/>
        <c:auto val="1"/>
        <c:lblAlgn val="ctr"/>
        <c:lblOffset val="100"/>
      </c:catAx>
      <c:valAx>
        <c:axId val="103242752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103241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44E-2"/>
          <c:y val="1.348445631147329E-2"/>
          <c:w val="0.96219282282920315"/>
          <c:h val="0.77683204824311103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solidFill>
                <a:srgbClr val="C00000"/>
              </a:solidFill>
            </c:spPr>
          </c:dPt>
          <c:dPt>
            <c:idx val="1"/>
            <c:explosion val="1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explosion val="9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explosion val="16"/>
            <c:spPr>
              <a:solidFill>
                <a:srgbClr val="990033"/>
              </a:solidFill>
            </c:spPr>
          </c:dPt>
          <c:dPt>
            <c:idx val="4"/>
            <c:explosion val="11"/>
            <c:spPr>
              <a:solidFill>
                <a:srgbClr val="660033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7.5122388765776107E-2"/>
                  <c:y val="-0.20665304380205071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3.5393819189409807E-2"/>
                  <c:y val="-0.3249503673632563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Araçatuba!$D$88:$I$88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Araçatuba!$D$89:$I$89</c:f>
              <c:numCache>
                <c:formatCode>0%</c:formatCode>
                <c:ptCount val="6"/>
                <c:pt idx="0">
                  <c:v>6.25E-2</c:v>
                </c:pt>
                <c:pt idx="1">
                  <c:v>0.25</c:v>
                </c:pt>
                <c:pt idx="2">
                  <c:v>0.34375</c:v>
                </c:pt>
                <c:pt idx="3">
                  <c:v>0.125</c:v>
                </c:pt>
                <c:pt idx="4">
                  <c:v>0.125</c:v>
                </c:pt>
                <c:pt idx="5">
                  <c:v>9.3750000000000389E-2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883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8843342343401097E-2"/>
                  <c:y val="-3.3613886499481688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86E-2"/>
                </c:manualLayout>
              </c:layout>
              <c:showVal val="1"/>
            </c:dLbl>
            <c:dLbl>
              <c:idx val="3"/>
              <c:layout>
                <c:manualLayout>
                  <c:x val="7.5792542758946826E-3"/>
                  <c:y val="-5.516709235446790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'Enormes (&gt;100.001)'!$D$103:$E$103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'Enormes (&gt;100.001)'!$D$104:$E$104</c:f>
              <c:numCache>
                <c:formatCode>0%</c:formatCode>
                <c:ptCount val="2"/>
                <c:pt idx="0">
                  <c:v>0.31372549019607848</c:v>
                </c:pt>
                <c:pt idx="1">
                  <c:v>0.68627450980392157</c:v>
                </c:pt>
              </c:numCache>
            </c:numRef>
          </c:val>
        </c:ser>
        <c:gapWidth val="211"/>
        <c:gapDepth val="0"/>
        <c:shape val="box"/>
        <c:axId val="103157760"/>
        <c:axId val="103159296"/>
        <c:axId val="0"/>
      </c:bar3DChart>
      <c:catAx>
        <c:axId val="1031577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103159296"/>
        <c:crosses val="autoZero"/>
        <c:auto val="1"/>
        <c:lblAlgn val="ctr"/>
        <c:lblOffset val="100"/>
      </c:catAx>
      <c:valAx>
        <c:axId val="10315929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3157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707670729555413"/>
                  <c:y val="0.16534422243362179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5105984996281241"/>
                  <c:y val="-0.14963313176908391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'Enormes (&gt;100.001)'!$F$115:$G$115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'Enormes (&gt;100.001)'!$F$116:$G$116</c:f>
              <c:numCache>
                <c:formatCode>0.00%</c:formatCode>
                <c:ptCount val="2"/>
                <c:pt idx="0">
                  <c:v>0.8421052631578968</c:v>
                </c:pt>
                <c:pt idx="1">
                  <c:v>0.15789473684210617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3E-2"/>
          <c:y val="1.3484456311473278E-2"/>
          <c:w val="0.96219282282920315"/>
          <c:h val="0.77683204824311025"/>
        </c:manualLayout>
      </c:layout>
      <c:pie3DChart>
        <c:varyColors val="1"/>
        <c:ser>
          <c:idx val="0"/>
          <c:order val="0"/>
          <c:dPt>
            <c:idx val="0"/>
            <c:spPr>
              <a:noFill/>
            </c:spPr>
          </c:dPt>
          <c:dPt>
            <c:idx val="1"/>
            <c:explosion val="4"/>
            <c:spPr>
              <a:solidFill>
                <a:srgbClr val="CC3300"/>
              </a:solidFill>
            </c:spPr>
          </c:dPt>
          <c:dPt>
            <c:idx val="2"/>
            <c:explosion val="9"/>
            <c:spPr>
              <a:solidFill>
                <a:srgbClr val="FF0000"/>
              </a:solidFill>
            </c:spPr>
          </c:dPt>
          <c:dPt>
            <c:idx val="3"/>
            <c:explosion val="14"/>
            <c:spPr>
              <a:solidFill>
                <a:srgbClr val="C00000"/>
              </a:solidFill>
            </c:spPr>
          </c:dPt>
          <c:dPt>
            <c:idx val="4"/>
            <c:explosion val="14"/>
            <c:spPr>
              <a:solidFill>
                <a:srgbClr val="A50021"/>
              </a:solidFill>
            </c:spPr>
          </c:dPt>
          <c:dPt>
            <c:idx val="5"/>
            <c:explosion val="16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6.1408568627944957E-2"/>
                  <c:y val="-0.24475290951970421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20896821553818598"/>
                  <c:y val="-0.13558755817254872"/>
                </c:manualLayout>
              </c:layout>
              <c:showVal val="1"/>
            </c:dLbl>
            <c:dLbl>
              <c:idx val="3"/>
              <c:layout>
                <c:manualLayout>
                  <c:x val="0.10371061529335068"/>
                  <c:y val="8.6365403844017363E-2"/>
                </c:manualLayout>
              </c:layout>
              <c:showVal val="1"/>
            </c:dLbl>
            <c:dLbl>
              <c:idx val="4"/>
              <c:layout>
                <c:manualLayout>
                  <c:x val="-0.14254769346220808"/>
                  <c:y val="8.2517066005011797E-2"/>
                </c:manualLayout>
              </c:layout>
              <c:showVal val="1"/>
            </c:dLbl>
            <c:dLbl>
              <c:idx val="5"/>
              <c:layout>
                <c:manualLayout>
                  <c:x val="-0.12454153169311519"/>
                  <c:y val="-0.14115131211157342"/>
                </c:manualLayout>
              </c:layout>
              <c:showVal val="1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'Enormes (&gt;100.001)'!$D$118:$I$118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'Enormes (&gt;100.001)'!$D$119:$I$119</c:f>
              <c:numCache>
                <c:formatCode>0%</c:formatCode>
                <c:ptCount val="6"/>
                <c:pt idx="0">
                  <c:v>0</c:v>
                </c:pt>
                <c:pt idx="1">
                  <c:v>0.18421052631578938</c:v>
                </c:pt>
                <c:pt idx="2">
                  <c:v>0.26315789473684231</c:v>
                </c:pt>
                <c:pt idx="3">
                  <c:v>0.22368421052631579</c:v>
                </c:pt>
                <c:pt idx="4">
                  <c:v>0.1710526315789474</c:v>
                </c:pt>
                <c:pt idx="5">
                  <c:v>0.15789473684210617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77705409275512638"/>
          <c:w val="1"/>
          <c:h val="0.19355102519473139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71"/>
          <c:w val="0.96219282282920315"/>
          <c:h val="0.77683204824310936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2031568055526843"/>
                  <c:y val="5.4494676030149049E-2"/>
                </c:manualLayout>
              </c:layout>
              <c:showPercent val="1"/>
            </c:dLbl>
            <c:dLbl>
              <c:idx val="1"/>
              <c:layout>
                <c:manualLayout>
                  <c:x val="0.23530577581775283"/>
                  <c:y val="-0.10490354872850417"/>
                </c:manualLayout>
              </c:layout>
              <c:showPercent val="1"/>
            </c:dLbl>
            <c:dLbl>
              <c:idx val="2"/>
              <c:layout>
                <c:manualLayout>
                  <c:x val="-4.9119071515594324E-2"/>
                  <c:y val="0.1036701331431012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'Enormes (&gt;100.001)'!$F$131:$F$133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'Enormes (&gt;100.001)'!$G$131:$G$133</c:f>
              <c:numCache>
                <c:formatCode>General</c:formatCode>
                <c:ptCount val="3"/>
                <c:pt idx="0">
                  <c:v>17</c:v>
                </c:pt>
                <c:pt idx="1">
                  <c:v>33</c:v>
                </c:pt>
                <c:pt idx="2">
                  <c:v>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8679004723409758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rotY val="27"/>
      <c:perspective val="30"/>
    </c:view3D>
    <c:plotArea>
      <c:layout>
        <c:manualLayout>
          <c:layoutTarget val="inner"/>
          <c:xMode val="edge"/>
          <c:yMode val="edge"/>
          <c:x val="1.1170975236024047E-2"/>
          <c:y val="1.3484456311473294E-2"/>
          <c:w val="0.96219282282920315"/>
          <c:h val="0.77683204824311114"/>
        </c:manualLayout>
      </c:layout>
      <c:pie3DChart>
        <c:varyColors val="1"/>
        <c:ser>
          <c:idx val="0"/>
          <c:order val="0"/>
          <c:explosion val="28"/>
          <c:dPt>
            <c:idx val="0"/>
            <c:explosion val="2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explosion val="2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explosion val="2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explosion val="15"/>
            <c:spPr>
              <a:solidFill>
                <a:srgbClr val="FF0000"/>
              </a:solidFill>
            </c:spPr>
          </c:dPt>
          <c:dPt>
            <c:idx val="4"/>
            <c:explosion val="9"/>
            <c:spPr>
              <a:solidFill>
                <a:srgbClr val="C00000"/>
              </a:solidFill>
            </c:spPr>
          </c:dPt>
          <c:dPt>
            <c:idx val="5"/>
            <c:explosion val="7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6.2403645542041176E-2"/>
                  <c:y val="6.1617714965662713E-2"/>
                </c:manualLayout>
              </c:layout>
              <c:showPercent val="1"/>
            </c:dLbl>
            <c:dLbl>
              <c:idx val="6"/>
              <c:layout>
                <c:manualLayout>
                  <c:x val="-6.3083386215090978E-2"/>
                  <c:y val="2.7894000338769352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'Enormes (&gt;100.001)'!$D$134:$J$134</c:f>
              <c:strCache>
                <c:ptCount val="7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  <c:pt idx="6">
                  <c:v>Não respondeu</c:v>
                </c:pt>
              </c:strCache>
            </c:strRef>
          </c:cat>
          <c:val>
            <c:numRef>
              <c:f>'Enormes (&gt;100.001)'!$D$135:$J$135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13</c:v>
                </c:pt>
                <c:pt idx="4">
                  <c:v>13</c:v>
                </c:pt>
                <c:pt idx="5">
                  <c:v>7</c:v>
                </c:pt>
                <c:pt idx="6">
                  <c:v>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5590777593431052E-3"/>
          <c:y val="0.75362261798415908"/>
          <c:w val="0.99179339459330385"/>
          <c:h val="0.21807221971932791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96E-3"/>
          <c:y val="4.6398812774944885E-3"/>
          <c:w val="0.99251439734477809"/>
          <c:h val="0.817200133933880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0882987957000252E-2"/>
                  <c:y val="-7.6884093192054692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2E-2"/>
                </c:manualLayout>
              </c:layout>
              <c:showVal val="1"/>
            </c:dLbl>
            <c:dLbl>
              <c:idx val="3"/>
              <c:layout>
                <c:manualLayout>
                  <c:x val="7.5792542758947078E-3"/>
                  <c:y val="-5.516709235446808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'Enormes (&gt;100.001)'!$D$154:$E$154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'Enormes (&gt;100.001)'!$D$155:$E$155</c:f>
              <c:numCache>
                <c:formatCode>0%</c:formatCode>
                <c:ptCount val="2"/>
                <c:pt idx="0">
                  <c:v>0.52941176470588236</c:v>
                </c:pt>
                <c:pt idx="1">
                  <c:v>0.47058823529411892</c:v>
                </c:pt>
              </c:numCache>
            </c:numRef>
          </c:val>
        </c:ser>
        <c:gapWidth val="211"/>
        <c:gapDepth val="0"/>
        <c:shape val="box"/>
        <c:axId val="103618432"/>
        <c:axId val="103619968"/>
        <c:axId val="0"/>
      </c:bar3DChart>
      <c:catAx>
        <c:axId val="1036184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103619968"/>
        <c:crosses val="autoZero"/>
        <c:auto val="1"/>
        <c:lblAlgn val="ctr"/>
        <c:lblOffset val="100"/>
      </c:catAx>
      <c:valAx>
        <c:axId val="103619968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3618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04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16E-2"/>
                </c:manualLayout>
              </c:layout>
              <c:showVal val="1"/>
            </c:dLbl>
            <c:dLbl>
              <c:idx val="3"/>
              <c:layout>
                <c:manualLayout>
                  <c:x val="7.5792542758947095E-3"/>
                  <c:y val="-5.516709235446809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'Enormes (&gt;100.001)'!$D$167:$E$167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'Enormes (&gt;100.001)'!$D$168:$E$168</c:f>
              <c:numCache>
                <c:formatCode>0%</c:formatCode>
                <c:ptCount val="2"/>
                <c:pt idx="0">
                  <c:v>9.8039215686274508E-2</c:v>
                </c:pt>
                <c:pt idx="1">
                  <c:v>0.90196078431372551</c:v>
                </c:pt>
              </c:numCache>
            </c:numRef>
          </c:val>
        </c:ser>
        <c:gapWidth val="211"/>
        <c:gapDepth val="0"/>
        <c:shape val="box"/>
        <c:axId val="103690624"/>
        <c:axId val="103692160"/>
        <c:axId val="0"/>
      </c:bar3DChart>
      <c:catAx>
        <c:axId val="1036906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03692160"/>
        <c:crosses val="autoZero"/>
        <c:auto val="1"/>
        <c:lblAlgn val="ctr"/>
        <c:lblOffset val="100"/>
      </c:catAx>
      <c:valAx>
        <c:axId val="10369216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3690624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22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99E-2"/>
                </c:manualLayout>
              </c:layout>
              <c:showVal val="1"/>
            </c:dLbl>
            <c:dLbl>
              <c:idx val="3"/>
              <c:layout>
                <c:manualLayout>
                  <c:x val="7.5792542758947121E-3"/>
                  <c:y val="-5.516709235446813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'Enormes (&gt;100.001)'!$D$182:$E$182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'Enormes (&gt;100.001)'!$D$183:$E$183</c:f>
              <c:numCache>
                <c:formatCode>0%</c:formatCode>
                <c:ptCount val="2"/>
                <c:pt idx="0">
                  <c:v>0.35294117647058826</c:v>
                </c:pt>
                <c:pt idx="1">
                  <c:v>0.64705882352941546</c:v>
                </c:pt>
              </c:numCache>
            </c:numRef>
          </c:val>
        </c:ser>
        <c:gapWidth val="211"/>
        <c:gapDepth val="0"/>
        <c:shape val="box"/>
        <c:axId val="103840384"/>
        <c:axId val="103850368"/>
        <c:axId val="0"/>
      </c:bar3DChart>
      <c:catAx>
        <c:axId val="1038403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03850368"/>
        <c:crosses val="autoZero"/>
        <c:auto val="1"/>
        <c:lblAlgn val="ctr"/>
        <c:lblOffset val="100"/>
      </c:catAx>
      <c:valAx>
        <c:axId val="103850368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103840384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2.7812818777711808E-2"/>
          <c:y val="6.5465539289960684E-2"/>
          <c:w val="0.93740329357344165"/>
          <c:h val="0.50871327535711153"/>
        </c:manualLayout>
      </c:layout>
      <c:barChart>
        <c:barDir val="col"/>
        <c:grouping val="stacked"/>
        <c:ser>
          <c:idx val="0"/>
          <c:order val="0"/>
          <c:tx>
            <c:strRef>
              <c:f>Consolidado!$I$1</c:f>
              <c:strCache>
                <c:ptCount val="1"/>
                <c:pt idx="0">
                  <c:v>Cidades Participantes</c:v>
                </c:pt>
              </c:strCache>
            </c:strRef>
          </c:tx>
          <c:spPr>
            <a:solidFill>
              <a:srgbClr val="99CC00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Consolidado!$B$2:$B$16</c:f>
              <c:strCache>
                <c:ptCount val="15"/>
                <c:pt idx="0">
                  <c:v>Araçatuba</c:v>
                </c:pt>
                <c:pt idx="1">
                  <c:v>Baixada Santista</c:v>
                </c:pt>
                <c:pt idx="2">
                  <c:v>Barretos</c:v>
                </c:pt>
                <c:pt idx="3">
                  <c:v>Bauru</c:v>
                </c:pt>
                <c:pt idx="4">
                  <c:v>Campinas</c:v>
                </c:pt>
                <c:pt idx="5">
                  <c:v>Central</c:v>
                </c:pt>
                <c:pt idx="6">
                  <c:v>S. J. Campos</c:v>
                </c:pt>
                <c:pt idx="7">
                  <c:v>Franca</c:v>
                </c:pt>
                <c:pt idx="8">
                  <c:v>Marilia</c:v>
                </c:pt>
                <c:pt idx="9">
                  <c:v>Pres. Prudente</c:v>
                </c:pt>
                <c:pt idx="10">
                  <c:v>Registro</c:v>
                </c:pt>
                <c:pt idx="11">
                  <c:v>Ribeirão Preto</c:v>
                </c:pt>
                <c:pt idx="12">
                  <c:v>S. J. Rio Preto</c:v>
                </c:pt>
                <c:pt idx="13">
                  <c:v>São Paulo</c:v>
                </c:pt>
                <c:pt idx="14">
                  <c:v>Sorocaba</c:v>
                </c:pt>
              </c:strCache>
            </c:strRef>
          </c:cat>
          <c:val>
            <c:numRef>
              <c:f>Consolidado!$I$2:$I$16</c:f>
              <c:numCache>
                <c:formatCode>0%</c:formatCode>
                <c:ptCount val="15"/>
                <c:pt idx="0">
                  <c:v>0.64702775745670971</c:v>
                </c:pt>
                <c:pt idx="1">
                  <c:v>0.53815973511113768</c:v>
                </c:pt>
                <c:pt idx="2">
                  <c:v>0.44106014251826503</c:v>
                </c:pt>
                <c:pt idx="3">
                  <c:v>0.69237246357177262</c:v>
                </c:pt>
                <c:pt idx="4">
                  <c:v>0.54818292204723329</c:v>
                </c:pt>
                <c:pt idx="5">
                  <c:v>0.77334212170578986</c:v>
                </c:pt>
                <c:pt idx="6">
                  <c:v>0.57363981230816941</c:v>
                </c:pt>
                <c:pt idx="7">
                  <c:v>0.80454144942502293</c:v>
                </c:pt>
                <c:pt idx="8">
                  <c:v>0.34951867836594847</c:v>
                </c:pt>
                <c:pt idx="9">
                  <c:v>0.84438162763419977</c:v>
                </c:pt>
                <c:pt idx="10">
                  <c:v>0.37647660786189435</c:v>
                </c:pt>
                <c:pt idx="11">
                  <c:v>0.36283607773795828</c:v>
                </c:pt>
                <c:pt idx="12">
                  <c:v>0.55502080475363991</c:v>
                </c:pt>
                <c:pt idx="13">
                  <c:v>0.95241001162906813</c:v>
                </c:pt>
                <c:pt idx="14">
                  <c:v>0.69276769077436406</c:v>
                </c:pt>
              </c:numCache>
            </c:numRef>
          </c:val>
        </c:ser>
        <c:ser>
          <c:idx val="1"/>
          <c:order val="1"/>
          <c:tx>
            <c:strRef>
              <c:f>Consolidado!$J$1</c:f>
              <c:strCache>
                <c:ptCount val="1"/>
                <c:pt idx="0">
                  <c:v>Cidades Não Participantes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Consolidado!$B$2:$B$16</c:f>
              <c:strCache>
                <c:ptCount val="15"/>
                <c:pt idx="0">
                  <c:v>Araçatuba</c:v>
                </c:pt>
                <c:pt idx="1">
                  <c:v>Baixada Santista</c:v>
                </c:pt>
                <c:pt idx="2">
                  <c:v>Barretos</c:v>
                </c:pt>
                <c:pt idx="3">
                  <c:v>Bauru</c:v>
                </c:pt>
                <c:pt idx="4">
                  <c:v>Campinas</c:v>
                </c:pt>
                <c:pt idx="5">
                  <c:v>Central</c:v>
                </c:pt>
                <c:pt idx="6">
                  <c:v>S. J. Campos</c:v>
                </c:pt>
                <c:pt idx="7">
                  <c:v>Franca</c:v>
                </c:pt>
                <c:pt idx="8">
                  <c:v>Marilia</c:v>
                </c:pt>
                <c:pt idx="9">
                  <c:v>Pres. Prudente</c:v>
                </c:pt>
                <c:pt idx="10">
                  <c:v>Registro</c:v>
                </c:pt>
                <c:pt idx="11">
                  <c:v>Ribeirão Preto</c:v>
                </c:pt>
                <c:pt idx="12">
                  <c:v>S. J. Rio Preto</c:v>
                </c:pt>
                <c:pt idx="13">
                  <c:v>São Paulo</c:v>
                </c:pt>
                <c:pt idx="14">
                  <c:v>Sorocaba</c:v>
                </c:pt>
              </c:strCache>
            </c:strRef>
          </c:cat>
          <c:val>
            <c:numRef>
              <c:f>Consolidado!$J$2:$J$16</c:f>
              <c:numCache>
                <c:formatCode>0%</c:formatCode>
                <c:ptCount val="15"/>
                <c:pt idx="0">
                  <c:v>0.35297224254329068</c:v>
                </c:pt>
                <c:pt idx="1">
                  <c:v>0.46184026488886276</c:v>
                </c:pt>
                <c:pt idx="2">
                  <c:v>0.55893985748173525</c:v>
                </c:pt>
                <c:pt idx="3">
                  <c:v>0.30762753642822727</c:v>
                </c:pt>
                <c:pt idx="4">
                  <c:v>0.45181707795276671</c:v>
                </c:pt>
                <c:pt idx="5">
                  <c:v>0.22665787829421008</c:v>
                </c:pt>
                <c:pt idx="6">
                  <c:v>0.42636018769183137</c:v>
                </c:pt>
                <c:pt idx="7">
                  <c:v>0.19545855057497713</c:v>
                </c:pt>
                <c:pt idx="8">
                  <c:v>0.65048132163405181</c:v>
                </c:pt>
                <c:pt idx="9">
                  <c:v>0.15561837236580076</c:v>
                </c:pt>
                <c:pt idx="10">
                  <c:v>0.62352339213810615</c:v>
                </c:pt>
                <c:pt idx="11">
                  <c:v>0.63716392226204199</c:v>
                </c:pt>
                <c:pt idx="12">
                  <c:v>0.4449791952463602</c:v>
                </c:pt>
                <c:pt idx="13">
                  <c:v>4.7589988370931882E-2</c:v>
                </c:pt>
                <c:pt idx="14">
                  <c:v>0.30723230922563605</c:v>
                </c:pt>
              </c:numCache>
            </c:numRef>
          </c:val>
        </c:ser>
        <c:gapWidth val="50"/>
        <c:overlap val="100"/>
        <c:axId val="67638016"/>
        <c:axId val="67639552"/>
      </c:barChart>
      <c:catAx>
        <c:axId val="67638016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200" b="1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639552"/>
        <c:crosses val="autoZero"/>
        <c:auto val="1"/>
        <c:lblAlgn val="ctr"/>
        <c:lblOffset val="100"/>
      </c:catAx>
      <c:valAx>
        <c:axId val="67639552"/>
        <c:scaling>
          <c:orientation val="minMax"/>
          <c:max val="1"/>
          <c:min val="0"/>
        </c:scaling>
        <c:delete val="1"/>
        <c:axPos val="l"/>
        <c:numFmt formatCode="0%" sourceLinked="1"/>
        <c:tickLblPos val="none"/>
        <c:crossAx val="67638016"/>
        <c:crosses val="autoZero"/>
        <c:crossBetween val="between"/>
      </c:valAx>
      <c:spPr>
        <a:solidFill>
          <a:schemeClr val="tx2">
            <a:lumMod val="75000"/>
          </a:schemeClr>
        </a:solidFill>
      </c:spPr>
    </c:plotArea>
    <c:legend>
      <c:legendPos val="b"/>
      <c:layout>
        <c:manualLayout>
          <c:xMode val="edge"/>
          <c:yMode val="edge"/>
          <c:x val="0.10344842670528252"/>
          <c:y val="0.90730337078651657"/>
          <c:w val="0.7198286421093969"/>
          <c:h val="8.4269662921348298E-2"/>
        </c:manualLayout>
      </c:layout>
      <c:txPr>
        <a:bodyPr/>
        <a:lstStyle/>
        <a:p>
          <a:pPr>
            <a:defRPr sz="1285" b="1" i="0" u="none" strike="noStrike" baseline="0">
              <a:solidFill>
                <a:srgbClr val="FFFFFF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tx2">
        <a:lumMod val="7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5.379520858224472E-4"/>
          <c:y val="2.6854837766564235E-2"/>
          <c:w val="0.96219282282920315"/>
          <c:h val="0.77683204824311125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explosion val="1"/>
            <c:spPr>
              <a:solidFill>
                <a:srgbClr val="C00000"/>
              </a:solidFill>
            </c:spPr>
          </c:dPt>
          <c:dPt>
            <c:idx val="5"/>
            <c:explosion val="13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777504947661235"/>
                  <c:y val="5.2568945330860671E-2"/>
                </c:manualLayout>
              </c:layout>
              <c:showPercent val="1"/>
            </c:dLbl>
            <c:dLbl>
              <c:idx val="1"/>
              <c:layout>
                <c:manualLayout>
                  <c:x val="-0.10569164631425164"/>
                  <c:y val="-7.1786895473152559E-4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dLbl>
              <c:idx val="2"/>
              <c:layout>
                <c:manualLayout>
                  <c:x val="-0.12705531887914184"/>
                  <c:y val="-0.15541129135794873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0.14250958118694881"/>
                  <c:y val="-0.34706450745238832"/>
                </c:manualLayout>
              </c:layout>
              <c:showPercent val="1"/>
            </c:dLbl>
            <c:dLbl>
              <c:idx val="5"/>
              <c:layout>
                <c:manualLayout>
                  <c:x val="0.12324858274209216"/>
                  <c:y val="2.6159008648161952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Araçatuba!$E$108:$E$114</c:f>
              <c:strCache>
                <c:ptCount val="7"/>
                <c:pt idx="0">
                  <c:v>Até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70 a 90%</c:v>
                </c:pt>
                <c:pt idx="5">
                  <c:v>&gt; 90%</c:v>
                </c:pt>
                <c:pt idx="6">
                  <c:v>Não Respondeu</c:v>
                </c:pt>
              </c:strCache>
            </c:strRef>
          </c:cat>
          <c:val>
            <c:numRef>
              <c:f>Araçatuba!$F$108:$F$114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8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4.0500802122916903E-4"/>
          <c:y val="0.76728226778220898"/>
          <c:w val="0.98679004723409935"/>
          <c:h val="0.23271773221778791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1"/>
          <c:w val="0.96219282282920315"/>
          <c:h val="0.77683204824311103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9772713624832491"/>
                  <c:y val="2.1437910339191811E-2"/>
                </c:manualLayout>
              </c:layout>
              <c:showPercent val="1"/>
            </c:dLbl>
            <c:dLbl>
              <c:idx val="1"/>
              <c:layout>
                <c:manualLayout>
                  <c:x val="0.24288347777612976"/>
                  <c:y val="-0.27448338665361782"/>
                </c:manualLayout>
              </c:layout>
              <c:showPercent val="1"/>
            </c:dLbl>
            <c:dLbl>
              <c:idx val="2"/>
              <c:layout>
                <c:manualLayout>
                  <c:x val="0.10138671881638868"/>
                  <c:y val="0.15200892508328964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Araçatuba!$F$101:$F$103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Araçatuba!$G$101:$G$103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8679004723409913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82"/>
      <c:perspective val="30"/>
    </c:view3D>
    <c:plotArea>
      <c:layout>
        <c:manualLayout>
          <c:layoutTarget val="inner"/>
          <c:xMode val="edge"/>
          <c:yMode val="edge"/>
          <c:x val="7.8843060265498203E-3"/>
          <c:y val="0.10575678040245097"/>
          <c:w val="0.96219282282920315"/>
          <c:h val="0.77683204824311081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8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8172583998603412"/>
                  <c:y val="-0.34064309212556626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0.12179078316695059"/>
                  <c:y val="0.1234268723228284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Araçatuba!$D$124:$E$124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Araçatuba!$D$125:$E$125</c:f>
              <c:numCache>
                <c:formatCode>0%</c:formatCode>
                <c:ptCount val="2"/>
                <c:pt idx="0">
                  <c:v>0.40909090909091006</c:v>
                </c:pt>
                <c:pt idx="1">
                  <c:v>0.59090909090909094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22E-3"/>
          <c:y val="0.14224411573317294"/>
          <c:w val="0.99251439734477809"/>
          <c:h val="0.7059183900201564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99E-2"/>
                </c:manualLayout>
              </c:layout>
              <c:showVal val="1"/>
            </c:dLbl>
            <c:dLbl>
              <c:idx val="3"/>
              <c:layout>
                <c:manualLayout>
                  <c:x val="7.5792542758947121E-3"/>
                  <c:y val="-5.516709235446813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Araçatuba!$D$137:$E$137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Araçatuba!$D$138:$E$138</c:f>
              <c:numCache>
                <c:formatCode>0%</c:formatCode>
                <c:ptCount val="2"/>
                <c:pt idx="0">
                  <c:v>4.5454545454545463E-2</c:v>
                </c:pt>
                <c:pt idx="1">
                  <c:v>0.95454545454545681</c:v>
                </c:pt>
              </c:numCache>
            </c:numRef>
          </c:val>
        </c:ser>
        <c:gapWidth val="211"/>
        <c:gapDepth val="0"/>
        <c:shape val="box"/>
        <c:axId val="75221632"/>
        <c:axId val="75227520"/>
        <c:axId val="0"/>
      </c:bar3DChart>
      <c:catAx>
        <c:axId val="752216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75227520"/>
        <c:crosses val="autoZero"/>
        <c:auto val="1"/>
        <c:lblAlgn val="ctr"/>
        <c:lblOffset val="100"/>
      </c:catAx>
      <c:valAx>
        <c:axId val="7522752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7522163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39E-3"/>
          <c:y val="0.17247878311981879"/>
          <c:w val="0.99251439734477809"/>
          <c:h val="0.6756837828797666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82E-2"/>
                </c:manualLayout>
              </c:layout>
              <c:showVal val="1"/>
            </c:dLbl>
            <c:dLbl>
              <c:idx val="3"/>
              <c:layout>
                <c:manualLayout>
                  <c:x val="7.5792542758947139E-3"/>
                  <c:y val="-5.5167092354468171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Araçatuba!$D$152:$E$152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Araçatuba!$D$153:$E$153</c:f>
              <c:numCache>
                <c:formatCode>0%</c:formatCode>
                <c:ptCount val="2"/>
                <c:pt idx="0">
                  <c:v>4.5454545454545463E-2</c:v>
                </c:pt>
                <c:pt idx="1">
                  <c:v>0.95454545454545681</c:v>
                </c:pt>
              </c:numCache>
            </c:numRef>
          </c:val>
        </c:ser>
        <c:gapWidth val="211"/>
        <c:gapDepth val="0"/>
        <c:shape val="box"/>
        <c:axId val="75293824"/>
        <c:axId val="75295360"/>
        <c:axId val="0"/>
      </c:bar3DChart>
      <c:catAx>
        <c:axId val="752938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75295360"/>
        <c:crosses val="autoZero"/>
        <c:auto val="1"/>
        <c:lblAlgn val="ctr"/>
        <c:lblOffset val="100"/>
      </c:catAx>
      <c:valAx>
        <c:axId val="7529536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75293824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8.7637321343380675E-2"/>
          <c:w val="0.94721199409998624"/>
          <c:h val="0.75986695922675251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'Baixada Santista'!$D$25:$H$25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'Baixada Santista'!$D$26:$H$26</c:f>
              <c:numCache>
                <c:formatCode>0.0%</c:formatCode>
                <c:ptCount val="5"/>
                <c:pt idx="0" formatCode="0%">
                  <c:v>0.55555555555555569</c:v>
                </c:pt>
                <c:pt idx="1">
                  <c:v>0.44444444444444442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76811648"/>
        <c:axId val="76817536"/>
        <c:axId val="0"/>
      </c:bar3DChart>
      <c:catAx>
        <c:axId val="768116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76817536"/>
        <c:crosses val="autoZero"/>
        <c:auto val="1"/>
        <c:lblAlgn val="ctr"/>
        <c:lblOffset val="100"/>
      </c:catAx>
      <c:valAx>
        <c:axId val="76817536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76811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48E-3"/>
          <c:y val="0.11750051772827749"/>
          <c:w val="0.99251439734477809"/>
          <c:h val="0.7043395190843390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8843342343401097E-2"/>
                  <c:y val="-3.3613886499481688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71E-2"/>
                </c:manualLayout>
              </c:layout>
              <c:showVal val="1"/>
            </c:dLbl>
            <c:dLbl>
              <c:idx val="3"/>
              <c:layout>
                <c:manualLayout>
                  <c:x val="7.5792542758947147E-3"/>
                  <c:y val="-5.5167092354468185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'Baixada Santista'!$D$39:$E$39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'Baixada Santista'!$D$40:$E$40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76871552"/>
        <c:axId val="76873088"/>
        <c:axId val="0"/>
      </c:bar3DChart>
      <c:catAx>
        <c:axId val="768715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76873088"/>
        <c:crosses val="autoZero"/>
        <c:auto val="1"/>
        <c:lblAlgn val="ctr"/>
        <c:lblOffset val="100"/>
      </c:catAx>
      <c:valAx>
        <c:axId val="76873088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76871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91"/>
          <c:w val="0.96219282282920315"/>
          <c:h val="0.77683204824311058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2419811789312194"/>
                  <c:y val="3.3254683994950428E-2"/>
                </c:manualLayout>
              </c:layout>
              <c:numFmt formatCode="0%" sourceLinked="0"/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916823271990494"/>
                  <c:y val="-0.10994958893456283"/>
                </c:manualLayout>
              </c:layout>
              <c:dLblPos val="bestFit"/>
              <c:showVal val="1"/>
            </c:dLbl>
            <c:numFmt formatCode="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'Baixada Santista'!$G$51:$H$51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'Baixada Santista'!$G$52:$H$52</c:f>
              <c:numCache>
                <c:formatCode>0.00%</c:formatCode>
                <c:ptCount val="2"/>
                <c:pt idx="0">
                  <c:v>0.75000000000000167</c:v>
                </c:pt>
                <c:pt idx="1">
                  <c:v>0.25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8"/>
      <c:perspective val="30"/>
    </c:view3D>
    <c:plotArea>
      <c:layout>
        <c:manualLayout>
          <c:layoutTarget val="inner"/>
          <c:xMode val="edge"/>
          <c:yMode val="edge"/>
          <c:x val="1.1170975236024023E-2"/>
          <c:y val="1.348445631147327E-2"/>
          <c:w val="0.96219282282920315"/>
          <c:h val="0.77683204824310992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noFill/>
            </c:spPr>
          </c:dPt>
          <c:dPt>
            <c:idx val="1"/>
            <c:explosion val="10"/>
            <c:spPr>
              <a:solidFill>
                <a:srgbClr val="FF6600"/>
              </a:solidFill>
            </c:spPr>
          </c:dPt>
          <c:dPt>
            <c:idx val="2"/>
            <c:explosion val="9"/>
            <c:spPr>
              <a:solidFill>
                <a:srgbClr val="CC3300"/>
              </a:solidFill>
            </c:spPr>
          </c:dPt>
          <c:dPt>
            <c:idx val="3"/>
            <c:explosion val="16"/>
            <c:spPr>
              <a:solidFill>
                <a:srgbClr val="990033"/>
              </a:solidFill>
            </c:spPr>
          </c:dPt>
          <c:dPt>
            <c:idx val="4"/>
            <c:explosion val="11"/>
            <c:spPr>
              <a:solidFill>
                <a:srgbClr val="660033"/>
              </a:solidFill>
            </c:spPr>
          </c:dPt>
          <c:dPt>
            <c:idx val="5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3.2066136750954294E-2"/>
                  <c:y val="-0.26254777513032335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3826662746799709"/>
                  <c:y val="-0.12691062724512875"/>
                </c:manualLayout>
              </c:layout>
              <c:showVal val="1"/>
            </c:dLbl>
            <c:dLbl>
              <c:idx val="3"/>
              <c:layout>
                <c:manualLayout>
                  <c:x val="0.14766697166166726"/>
                  <c:y val="8.9260120465898263E-2"/>
                </c:manualLayout>
              </c:layout>
              <c:showVal val="1"/>
            </c:dLbl>
            <c:dLbl>
              <c:idx val="4"/>
              <c:layout>
                <c:manualLayout>
                  <c:x val="-9.6902728604757918E-2"/>
                  <c:y val="9.0003583134774232E-2"/>
                </c:manualLayout>
              </c:layout>
              <c:showVal val="1"/>
            </c:dLbl>
            <c:dLbl>
              <c:idx val="5"/>
              <c:layout>
                <c:manualLayout>
                  <c:x val="-0.14243646461534018"/>
                  <c:y val="-9.551208589847484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'Baixada Santista'!$D$54:$I$54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'Baixada Santista'!$D$55:$I$55</c:f>
              <c:numCache>
                <c:formatCode>0%</c:formatCode>
                <c:ptCount val="6"/>
                <c:pt idx="0">
                  <c:v>0</c:v>
                </c:pt>
                <c:pt idx="1">
                  <c:v>0.25</c:v>
                </c:pt>
                <c:pt idx="2">
                  <c:v>0.16666666666666666</c:v>
                </c:pt>
                <c:pt idx="3">
                  <c:v>0.16666666666666666</c:v>
                </c:pt>
                <c:pt idx="4">
                  <c:v>0.16666666666666666</c:v>
                </c:pt>
                <c:pt idx="5">
                  <c:v>0.25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6.2625640333025326E-3"/>
          <c:y val="0.78532088758598761"/>
          <c:w val="0.98507925255921336"/>
          <c:h val="0.18637418739420494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103"/>
          <c:w val="0.96219282282920315"/>
          <c:h val="0.77683204824311114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rgbClr val="CC33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660024592371093"/>
                  <c:y val="-0.16860947074256721"/>
                </c:manualLayout>
              </c:layout>
              <c:showPercent val="1"/>
            </c:dLbl>
            <c:dLbl>
              <c:idx val="1"/>
              <c:layout>
                <c:manualLayout>
                  <c:x val="0.1467968074662642"/>
                  <c:y val="-0.21611245948123275"/>
                </c:manualLayout>
              </c:layout>
              <c:showPercent val="1"/>
            </c:dLbl>
            <c:dLbl>
              <c:idx val="2"/>
              <c:layout>
                <c:manualLayout>
                  <c:x val="0.14656469431833374"/>
                  <c:y val="0.10784271833044191"/>
                </c:manualLayout>
              </c:layout>
              <c:showPercent val="1"/>
            </c:dLbl>
            <c:dLbl>
              <c:idx val="3"/>
              <c:layout>
                <c:manualLayout>
                  <c:x val="-7.196736989295531E-2"/>
                  <c:y val="-0.10112663549669444"/>
                </c:manualLayout>
              </c:layout>
              <c:showPercent val="1"/>
            </c:dLbl>
            <c:dLbl>
              <c:idx val="4"/>
              <c:layout>
                <c:manualLayout>
                  <c:x val="0.1197157661663257"/>
                  <c:y val="-0.28809806070637706"/>
                </c:manualLayout>
              </c:layout>
              <c:showPercent val="1"/>
            </c:dLbl>
            <c:dLbl>
              <c:idx val="5"/>
              <c:layout>
                <c:manualLayout>
                  <c:x val="0.16880184503475867"/>
                  <c:y val="2.873289739494075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'Baixada Santista'!$H$70:$J$70</c:f>
              <c:strCache>
                <c:ptCount val="3"/>
                <c:pt idx="0">
                  <c:v>De 51 a 70%</c:v>
                </c:pt>
                <c:pt idx="1">
                  <c:v>De 71 a 90%</c:v>
                </c:pt>
                <c:pt idx="2">
                  <c:v>Maior que 91%</c:v>
                </c:pt>
              </c:strCache>
            </c:strRef>
          </c:cat>
          <c:val>
            <c:numRef>
              <c:f>'Baixada Santista'!$H$71:$J$71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cat>
            <c:strRef>
              <c:f>'Baixada Santista'!$H$70:$J$70</c:f>
              <c:strCache>
                <c:ptCount val="3"/>
                <c:pt idx="0">
                  <c:v>De 51 a 70%</c:v>
                </c:pt>
                <c:pt idx="1">
                  <c:v>De 71 a 90%</c:v>
                </c:pt>
                <c:pt idx="2">
                  <c:v>Maior que 91%</c:v>
                </c:pt>
              </c:strCache>
            </c:strRef>
          </c:cat>
          <c:val>
            <c:numRef>
              <c:f>'Baixada Santista'!$H$72:$J$72</c:f>
              <c:numCache>
                <c:formatCode>0%</c:formatCode>
                <c:ptCount val="3"/>
                <c:pt idx="0">
                  <c:v>0.5</c:v>
                </c:pt>
                <c:pt idx="1">
                  <c:v>0.16666666666666666</c:v>
                </c:pt>
                <c:pt idx="2">
                  <c:v>0.33333333333333331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9959503472559985"/>
          <c:h val="7.9787388876922133E-2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2.7595974586946456E-2"/>
          <c:y val="0.10575678040245033"/>
          <c:w val="0.94248111656200062"/>
          <c:h val="0.75837744240303706"/>
        </c:manualLayout>
      </c:layout>
      <c:pie3DChart>
        <c:varyColors val="1"/>
        <c:ser>
          <c:idx val="0"/>
          <c:order val="0"/>
          <c:dPt>
            <c:idx val="0"/>
            <c:explosion val="6"/>
            <c:spPr>
              <a:solidFill>
                <a:srgbClr val="99CC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24000243878645994"/>
                  <c:y val="6.6577429983525532E-2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rgbClr val="1F497D">
                          <a:lumMod val="50000"/>
                        </a:srgb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  <c:showPercent val="1"/>
            </c:dLbl>
            <c:dLbl>
              <c:idx val="1"/>
              <c:layout>
                <c:manualLayout>
                  <c:x val="-0.22765071700321912"/>
                  <c:y val="-0.12876533040453969"/>
                </c:manualLayout>
              </c:layout>
              <c:dLblPos val="bestFit"/>
              <c:showVal val="1"/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Val val="1"/>
            <c:showPercent val="1"/>
          </c:dLbls>
          <c:cat>
            <c:strRef>
              <c:f>Consolidado!$G$1:$H$1</c:f>
              <c:strCache>
                <c:ptCount val="2"/>
                <c:pt idx="0">
                  <c:v>População Cidades Participantes </c:v>
                </c:pt>
                <c:pt idx="1">
                  <c:v>População Cidades não Participantes </c:v>
                </c:pt>
              </c:strCache>
            </c:strRef>
          </c:cat>
          <c:val>
            <c:numRef>
              <c:f>Consolidado!$G$17:$H$17</c:f>
              <c:numCache>
                <c:formatCode>#,##0</c:formatCode>
                <c:ptCount val="2"/>
                <c:pt idx="0">
                  <c:v>31707859</c:v>
                </c:pt>
                <c:pt idx="1">
                  <c:v>9984809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4374203224596918E-2"/>
          <c:y val="0.88581460189448635"/>
          <c:w val="0.94729680218544265"/>
          <c:h val="8.3044982698962683E-2"/>
        </c:manualLayout>
      </c:layout>
      <c:txPr>
        <a:bodyPr/>
        <a:lstStyle/>
        <a:p>
          <a:pPr>
            <a:defRPr sz="920" b="0" i="0" u="none" strike="noStrike" baseline="0">
              <a:solidFill>
                <a:srgbClr val="FFFFFF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solidFill>
      <a:schemeClr val="tx2">
        <a:lumMod val="5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6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97"/>
          <c:w val="0.96219282282920315"/>
          <c:h val="0.77683204824311092"/>
        </c:manualLayout>
      </c:layout>
      <c:pie3DChart>
        <c:varyColors val="1"/>
        <c:ser>
          <c:idx val="0"/>
          <c:order val="0"/>
          <c:explosion val="1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42270959039394995"/>
                  <c:y val="-0.23291925897122606"/>
                </c:manualLayout>
              </c:layout>
              <c:showPercent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'Baixada Santista'!$G$67:$G$69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'Baixada Santista'!$H$67:$H$69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0500802122916903E-4"/>
          <c:y val="0.87093804990852164"/>
          <c:w val="0.98679004723409902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rotY val="132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103"/>
          <c:w val="0.96219282282920315"/>
          <c:h val="0.77683204824311114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8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.19509168496795043"/>
                  <c:y val="-0.18459663982411742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9302337207849041"/>
                  <c:y val="7.4980357489266389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'Baixada Santista'!$D$90:$E$90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'Baixada Santista'!$D$91:$E$91</c:f>
              <c:numCache>
                <c:formatCode>0%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39E-3"/>
          <c:y val="0.14224411573317294"/>
          <c:w val="0.99251439734477809"/>
          <c:h val="0.7059183900201564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82E-2"/>
                </c:manualLayout>
              </c:layout>
              <c:showVal val="1"/>
            </c:dLbl>
            <c:dLbl>
              <c:idx val="3"/>
              <c:layout>
                <c:manualLayout>
                  <c:x val="7.5792542758947139E-3"/>
                  <c:y val="-5.5167092354468171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'Baixada Santista'!$D$103:$E$103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'Baixada Santista'!$D$104:$E$104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78212096"/>
        <c:axId val="78238464"/>
        <c:axId val="0"/>
      </c:bar3DChart>
      <c:catAx>
        <c:axId val="782120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78238464"/>
        <c:crosses val="autoZero"/>
        <c:auto val="1"/>
        <c:lblAlgn val="ctr"/>
        <c:lblOffset val="100"/>
      </c:catAx>
      <c:valAx>
        <c:axId val="7823846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78212096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56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61E-2"/>
                </c:manualLayout>
              </c:layout>
              <c:showVal val="1"/>
            </c:dLbl>
            <c:dLbl>
              <c:idx val="3"/>
              <c:layout>
                <c:manualLayout>
                  <c:x val="7.5792542758947173E-3"/>
                  <c:y val="-5.5167092354468205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'Baixada Santista'!$D$118:$E$118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'Baixada Santista'!$D$119:$E$119</c:f>
              <c:numCache>
                <c:formatCode>0%</c:formatCode>
                <c:ptCount val="2"/>
                <c:pt idx="0">
                  <c:v>0.16666666666666666</c:v>
                </c:pt>
                <c:pt idx="1">
                  <c:v>0.8333333333333337</c:v>
                </c:pt>
              </c:numCache>
            </c:numRef>
          </c:val>
        </c:ser>
        <c:gapWidth val="211"/>
        <c:gapDepth val="0"/>
        <c:shape val="box"/>
        <c:axId val="78636544"/>
        <c:axId val="78638080"/>
        <c:axId val="0"/>
      </c:bar3DChart>
      <c:catAx>
        <c:axId val="786365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78638080"/>
        <c:crosses val="autoZero"/>
        <c:auto val="1"/>
        <c:lblAlgn val="ctr"/>
        <c:lblOffset val="100"/>
      </c:catAx>
      <c:valAx>
        <c:axId val="7863808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78636544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Barretos!$D$35:$H$35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Barretos!$D$36:$H$36</c:f>
              <c:numCache>
                <c:formatCode>0.0%</c:formatCode>
                <c:ptCount val="5"/>
                <c:pt idx="0" formatCode="0%">
                  <c:v>0.25</c:v>
                </c:pt>
                <c:pt idx="1">
                  <c:v>0.33333333333333331</c:v>
                </c:pt>
                <c:pt idx="2">
                  <c:v>0.25</c:v>
                </c:pt>
                <c:pt idx="3">
                  <c:v>0.16666666666666666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78776960"/>
        <c:axId val="78786944"/>
        <c:axId val="0"/>
      </c:bar3DChart>
      <c:catAx>
        <c:axId val="787769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78786944"/>
        <c:crosses val="autoZero"/>
        <c:auto val="1"/>
        <c:lblAlgn val="ctr"/>
        <c:lblOffset val="100"/>
      </c:catAx>
      <c:valAx>
        <c:axId val="78786944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78776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40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103"/>
          <c:w val="0.96219282282920315"/>
          <c:h val="0.77683204824311114"/>
        </c:manualLayout>
      </c:layout>
      <c:pie3DChart>
        <c:varyColors val="1"/>
        <c:ser>
          <c:idx val="0"/>
          <c:order val="0"/>
          <c:spPr>
            <a:solidFill>
              <a:srgbClr val="C00000"/>
            </a:solidFill>
          </c:spPr>
          <c:explosion val="3"/>
          <c:dPt>
            <c:idx val="0"/>
            <c:explosion val="9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8"/>
          </c:dPt>
          <c:dLbls>
            <c:dLbl>
              <c:idx val="0"/>
              <c:layout>
                <c:manualLayout>
                  <c:x val="0.10617741139893275"/>
                  <c:y val="-0.11760506924082192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28983591426137134"/>
                  <c:y val="-0.1088437167111436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Barretos!$D$49:$E$49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Barretos!$D$50:$E$50</c:f>
              <c:numCache>
                <c:formatCode>0%</c:formatCode>
                <c:ptCount val="2"/>
                <c:pt idx="0">
                  <c:v>0.16666666666666666</c:v>
                </c:pt>
                <c:pt idx="1">
                  <c:v>0.8333333333333337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97"/>
          <c:w val="0.96219282282920315"/>
          <c:h val="0.7768320482431109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9897807964839609E-3"/>
                  <c:y val="-0.49887298847136702"/>
                </c:manualLayout>
              </c:layout>
              <c:numFmt formatCode="0%" sourceLinked="0"/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delete val="1"/>
            </c:dLbl>
            <c:numFmt formatCode="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Barretos!$G$61:$H$61</c:f>
              <c:strCache>
                <c:ptCount val="2"/>
                <c:pt idx="0">
                  <c:v>De 16 a 30 anos</c:v>
                </c:pt>
                <c:pt idx="1">
                  <c:v>Demais Idades</c:v>
                </c:pt>
              </c:strCache>
            </c:strRef>
          </c:cat>
          <c:val>
            <c:numRef>
              <c:f>Barretos!$G$62:$H$62</c:f>
              <c:numCache>
                <c:formatCode>0.00%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1"/>
        <c:delete val="1"/>
      </c:legendEntry>
      <c:layout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81"/>
      <c:perspective val="30"/>
    </c:view3D>
    <c:plotArea>
      <c:layout>
        <c:manualLayout>
          <c:layoutTarget val="inner"/>
          <c:xMode val="edge"/>
          <c:yMode val="edge"/>
          <c:x val="1.1170975236024026E-2"/>
          <c:y val="1.3484456311473275E-2"/>
          <c:w val="0.96219282282920315"/>
          <c:h val="0.77683204824311014"/>
        </c:manualLayout>
      </c:layout>
      <c:pie3DChart>
        <c:varyColors val="1"/>
        <c:ser>
          <c:idx val="0"/>
          <c:order val="0"/>
          <c:explosion val="8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FF6600"/>
              </a:solidFill>
            </c:spPr>
          </c:dPt>
          <c:dPt>
            <c:idx val="2"/>
            <c:spPr>
              <a:solidFill>
                <a:srgbClr val="CC330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noFill/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20344055449408271"/>
                  <c:y val="-0.13153320944047311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946447422850737"/>
                  <c:y val="-0.13089467707683672"/>
                </c:manualLayout>
              </c:layout>
              <c:showPercent val="1"/>
            </c:dLbl>
            <c:dLbl>
              <c:idx val="3"/>
              <c:layout>
                <c:manualLayout>
                  <c:x val="-0.15540351870179991"/>
                  <c:y val="0.12603306475847392"/>
                </c:manualLayout>
              </c:layout>
              <c:showPercent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Percent val="1"/>
          </c:dLbls>
          <c:cat>
            <c:strRef>
              <c:f>Barretos!$D$64:$I$64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Barretos!$D$65:$I$65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0.5</c:v>
                </c:pt>
                <c:pt idx="3">
                  <c:v>0.30000000000000032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6.6032588808539695E-3"/>
          <c:y val="0.80890832510249389"/>
          <c:w val="0.9877587019757611"/>
          <c:h val="0.14390008435759252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94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103"/>
          <c:w val="0.96219282282920315"/>
          <c:h val="0.77683204824311114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9.8672916823458162E-2"/>
                  <c:y val="-0.3311347461446866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dLbl>
              <c:idx val="1"/>
              <c:layout>
                <c:manualLayout>
                  <c:x val="0.13178212792035338"/>
                  <c:y val="0.10812655062138316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dLbl>
              <c:idx val="2"/>
              <c:layout>
                <c:manualLayout>
                  <c:x val="-0.14396661864367297"/>
                  <c:y val="2.894830296870555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showPercent val="1"/>
          </c:dLbls>
          <c:cat>
            <c:strRef>
              <c:f>Barretos!$F$77:$F$79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Barretos!$G$77:$G$79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8681709565424E-4"/>
          <c:y val="0.88887868643572565"/>
          <c:w val="0.98679004723409924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95"/>
      <c:perspective val="30"/>
    </c:view3D>
    <c:plotArea>
      <c:layout>
        <c:manualLayout>
          <c:layoutTarget val="inner"/>
          <c:xMode val="edge"/>
          <c:yMode val="edge"/>
          <c:x val="1.0074632271523965E-2"/>
          <c:y val="3.5711670294039335E-2"/>
          <c:w val="0.96219282282920315"/>
          <c:h val="0.77683204824311136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noFill/>
            </c:spPr>
          </c:dPt>
          <c:dPt>
            <c:idx val="5"/>
            <c:spPr>
              <a:solidFill>
                <a:srgbClr val="C00000"/>
              </a:solidFill>
            </c:spPr>
          </c:dPt>
          <c:dPt>
            <c:idx val="6"/>
            <c:spPr>
              <a:solidFill>
                <a:schemeClr val="accent3"/>
              </a:solidFill>
            </c:spPr>
          </c:dPt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Barretos!$D$80:$J$80</c:f>
              <c:strCache>
                <c:ptCount val="7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  <c:pt idx="6">
                  <c:v>Não respondeu</c:v>
                </c:pt>
              </c:strCache>
            </c:strRef>
          </c:cat>
          <c:val>
            <c:numRef>
              <c:f>Barretos!$D$81:$J$81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4.0500802122916903E-4"/>
          <c:y val="0.82424130817061225"/>
          <c:w val="0.99959503472559985"/>
          <c:h val="0.16539808206308901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numFmt formatCode="0%" sourceLinked="0"/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numFmt formatCode="0%" sourceLinked="0"/>
              <c:spPr/>
              <c:txPr>
                <a:bodyPr/>
                <a:lstStyle/>
                <a:p>
                  <a:pPr algn="ctr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numFmt formatCode="0%" sourceLinked="0"/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numFmt formatCode="0%" sourceLinked="0"/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numFmt formatCode="0%" sourceLinked="0"/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Consolidado!$C$25:$G$25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Consolidado!$C$26:$G$26</c:f>
              <c:numCache>
                <c:formatCode>0.0%</c:formatCode>
                <c:ptCount val="5"/>
                <c:pt idx="0" formatCode="0%">
                  <c:v>0.48823529411764732</c:v>
                </c:pt>
                <c:pt idx="1">
                  <c:v>0.30980392156862846</c:v>
                </c:pt>
                <c:pt idx="2">
                  <c:v>0.10392156862745099</c:v>
                </c:pt>
                <c:pt idx="3">
                  <c:v>9.2156862745098628E-2</c:v>
                </c:pt>
                <c:pt idx="4">
                  <c:v>5.8823529411764714E-3</c:v>
                </c:pt>
              </c:numCache>
            </c:numRef>
          </c:val>
        </c:ser>
        <c:gapWidth val="101"/>
        <c:gapDepth val="0"/>
        <c:shape val="box"/>
        <c:axId val="68691072"/>
        <c:axId val="68692608"/>
        <c:axId val="0"/>
      </c:bar3DChart>
      <c:catAx>
        <c:axId val="686910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68692608"/>
        <c:crosses val="autoZero"/>
        <c:auto val="1"/>
        <c:lblAlgn val="ctr"/>
        <c:lblOffset val="100"/>
      </c:catAx>
      <c:valAx>
        <c:axId val="68692608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68691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48E-3"/>
          <c:y val="4.6398812774944885E-3"/>
          <c:w val="0.99251439734477809"/>
          <c:h val="0.81720013393388136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0882987957000405E-2"/>
                  <c:y val="-7.6884093192054692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871E-2"/>
                </c:manualLayout>
              </c:layout>
              <c:showVal val="1"/>
            </c:dLbl>
            <c:dLbl>
              <c:idx val="3"/>
              <c:layout>
                <c:manualLayout>
                  <c:x val="7.5792542758947147E-3"/>
                  <c:y val="-5.5167092354468185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Barretos!$D$100:$E$100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Barretos!$D$101:$E$101</c:f>
              <c:numCache>
                <c:formatCode>0%</c:formatCode>
                <c:ptCount val="2"/>
                <c:pt idx="0">
                  <c:v>0.33333333333333331</c:v>
                </c:pt>
                <c:pt idx="1">
                  <c:v>0.66666666666666663</c:v>
                </c:pt>
              </c:numCache>
            </c:numRef>
          </c:val>
        </c:ser>
        <c:gapWidth val="211"/>
        <c:gapDepth val="0"/>
        <c:shape val="box"/>
        <c:axId val="79272192"/>
        <c:axId val="79273984"/>
        <c:axId val="0"/>
      </c:bar3DChart>
      <c:catAx>
        <c:axId val="7927219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79273984"/>
        <c:crosses val="autoZero"/>
        <c:auto val="1"/>
        <c:lblAlgn val="ctr"/>
        <c:lblOffset val="100"/>
      </c:catAx>
      <c:valAx>
        <c:axId val="7927398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79272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56E-3"/>
          <c:y val="0.11317533345968137"/>
          <c:w val="0.99251439734477809"/>
          <c:h val="0.73052136363933462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61E-2"/>
                </c:manualLayout>
              </c:layout>
              <c:showVal val="1"/>
            </c:dLbl>
            <c:dLbl>
              <c:idx val="3"/>
              <c:layout>
                <c:manualLayout>
                  <c:x val="7.5792542758947173E-3"/>
                  <c:y val="-5.5167092354468205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Barretos!$D$113:$E$113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Barretos!$D$114:$E$114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79406208"/>
        <c:axId val="79407744"/>
        <c:axId val="0"/>
      </c:bar3DChart>
      <c:catAx>
        <c:axId val="794062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79407744"/>
        <c:crosses val="autoZero"/>
        <c:auto val="1"/>
        <c:lblAlgn val="ctr"/>
        <c:lblOffset val="100"/>
      </c:catAx>
      <c:valAx>
        <c:axId val="7940774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79406208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69E-3"/>
          <c:y val="0.14113499173492541"/>
          <c:w val="0.99251439734477809"/>
          <c:h val="0.69782524163982196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43E-2"/>
                </c:manualLayout>
              </c:layout>
              <c:showVal val="1"/>
            </c:dLbl>
            <c:dLbl>
              <c:idx val="3"/>
              <c:layout>
                <c:manualLayout>
                  <c:x val="7.5792542758947208E-3"/>
                  <c:y val="-5.5167092354468252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Barretos!$D$128:$E$128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Barretos!$D$129:$E$129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79449472"/>
        <c:axId val="79484032"/>
        <c:axId val="0"/>
      </c:bar3DChart>
      <c:catAx>
        <c:axId val="794494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79484032"/>
        <c:crosses val="autoZero"/>
        <c:auto val="1"/>
        <c:lblAlgn val="ctr"/>
        <c:lblOffset val="100"/>
      </c:catAx>
      <c:valAx>
        <c:axId val="79484032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7944947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numFmt formatCode="0%" sourceLinked="0"/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numFmt formatCode="0%" sourceLinked="0"/>
              <c:spPr/>
              <c:txPr>
                <a:bodyPr/>
                <a:lstStyle/>
                <a:p>
                  <a:pPr algn="ctr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numFmt formatCode="0%" sourceLinked="0"/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numFmt formatCode="0%" sourceLinked="0"/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numFmt formatCode="0%" sourceLinked="0"/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pt-BR"/>
                </a:p>
              </c:txPr>
              <c:showVal val="1"/>
            </c:dLbl>
            <c:numFmt formatCode="0%" sourceLinked="0"/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Bauru!$D$55:$H$55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Bauru!$D$56:$H$56</c:f>
              <c:numCache>
                <c:formatCode>0.0%</c:formatCode>
                <c:ptCount val="5"/>
                <c:pt idx="0" formatCode="0%">
                  <c:v>0.36842105263157893</c:v>
                </c:pt>
                <c:pt idx="1">
                  <c:v>0.394736842105264</c:v>
                </c:pt>
                <c:pt idx="2">
                  <c:v>0.10526315789473686</c:v>
                </c:pt>
                <c:pt idx="3">
                  <c:v>0.10526315789473686</c:v>
                </c:pt>
                <c:pt idx="4">
                  <c:v>2.6315789473684216E-2</c:v>
                </c:pt>
              </c:numCache>
            </c:numRef>
          </c:val>
        </c:ser>
        <c:gapWidth val="101"/>
        <c:gapDepth val="0"/>
        <c:shape val="box"/>
        <c:axId val="79151872"/>
        <c:axId val="79153408"/>
        <c:axId val="0"/>
      </c:bar3DChart>
      <c:catAx>
        <c:axId val="791518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79153408"/>
        <c:crosses val="autoZero"/>
        <c:auto val="1"/>
        <c:lblAlgn val="ctr"/>
        <c:lblOffset val="100"/>
      </c:catAx>
      <c:valAx>
        <c:axId val="79153408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79151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78E-3"/>
          <c:y val="0.11945179491840976"/>
          <c:w val="0.99251439734477809"/>
          <c:h val="0.70238786599468739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8843342343401097E-2"/>
                  <c:y val="-3.3613886499481688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36E-2"/>
                </c:manualLayout>
              </c:layout>
              <c:showVal val="1"/>
            </c:dLbl>
            <c:dLbl>
              <c:idx val="3"/>
              <c:layout>
                <c:manualLayout>
                  <c:x val="7.5792542758947234E-3"/>
                  <c:y val="-5.516709235446828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Bauru!$D$69:$E$69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Bauru!$D$70:$E$70</c:f>
              <c:numCache>
                <c:formatCode>0%</c:formatCode>
                <c:ptCount val="2"/>
                <c:pt idx="0">
                  <c:v>0.15000000000000024</c:v>
                </c:pt>
                <c:pt idx="1">
                  <c:v>0.85000000000000064</c:v>
                </c:pt>
              </c:numCache>
            </c:numRef>
          </c:val>
        </c:ser>
        <c:gapWidth val="211"/>
        <c:gapDepth val="0"/>
        <c:shape val="box"/>
        <c:axId val="79633408"/>
        <c:axId val="79635200"/>
        <c:axId val="0"/>
      </c:bar3DChart>
      <c:catAx>
        <c:axId val="796334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79635200"/>
        <c:crosses val="autoZero"/>
        <c:auto val="1"/>
        <c:lblAlgn val="ctr"/>
        <c:lblOffset val="100"/>
      </c:catAx>
      <c:valAx>
        <c:axId val="7963520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79633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103"/>
          <c:w val="0.96219282282920315"/>
          <c:h val="0.77683204824311114"/>
        </c:manualLayout>
      </c:layout>
      <c:pie3DChart>
        <c:varyColors val="1"/>
      </c:pie3DChart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71"/>
          <c:w val="0.96219282282920315"/>
          <c:h val="0.77683204824310936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2204874847217829"/>
                  <c:y val="-4.6943086670646186E-2"/>
                </c:manualLayout>
              </c:layout>
              <c:numFmt formatCode="0%" sourceLinked="0"/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621773149545091"/>
                  <c:y val="1.5479302302171039E-2"/>
                </c:manualLayout>
              </c:layout>
              <c:dLblPos val="bestFit"/>
              <c:showVal val="1"/>
            </c:dLbl>
            <c:numFmt formatCode="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Bauru!$F$81:$G$81</c:f>
              <c:strCache>
                <c:ptCount val="2"/>
                <c:pt idx="0">
                  <c:v>De 16 a 30 anos</c:v>
                </c:pt>
                <c:pt idx="1">
                  <c:v>Demais Idades</c:v>
                </c:pt>
              </c:strCache>
            </c:strRef>
          </c:cat>
          <c:val>
            <c:numRef>
              <c:f>Bauru!$F$82:$G$82</c:f>
              <c:numCache>
                <c:formatCode>0.00%</c:formatCode>
                <c:ptCount val="2"/>
                <c:pt idx="0">
                  <c:v>0.73170731707317282</c:v>
                </c:pt>
                <c:pt idx="1">
                  <c:v>0.26829268292682928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086167075244629"/>
          <c:y val="0.9032747906754216"/>
          <c:w val="0.7512128716657327"/>
          <c:h val="9.6725209324578398E-2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18E-2"/>
          <c:y val="1.3484456311473266E-2"/>
          <c:w val="0.96219282282920315"/>
          <c:h val="0.77683204824310981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noFill/>
            </c:spPr>
          </c:dPt>
          <c:dPt>
            <c:idx val="1"/>
            <c:explosion val="10"/>
            <c:spPr>
              <a:solidFill>
                <a:srgbClr val="FF6600"/>
              </a:solidFill>
            </c:spPr>
          </c:dPt>
          <c:dPt>
            <c:idx val="2"/>
            <c:explosion val="9"/>
            <c:spPr>
              <a:solidFill>
                <a:srgbClr val="CC33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1556165476563215"/>
                  <c:y val="-0.26678455007303137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Bauru!$D$84:$I$84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Bauru!$D$85:$I$85</c:f>
              <c:numCache>
                <c:formatCode>0%</c:formatCode>
                <c:ptCount val="6"/>
                <c:pt idx="0">
                  <c:v>0</c:v>
                </c:pt>
                <c:pt idx="1">
                  <c:v>0.34146341463414637</c:v>
                </c:pt>
                <c:pt idx="2">
                  <c:v>0.21951219512195164</c:v>
                </c:pt>
                <c:pt idx="3">
                  <c:v>0.17073170731707321</c:v>
                </c:pt>
                <c:pt idx="4">
                  <c:v>7.3170731707317069E-2</c:v>
                </c:pt>
                <c:pt idx="5">
                  <c:v>0.19512195121951184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0890832510249389"/>
          <c:w val="0.99620143216410406"/>
          <c:h val="0.17692249688070144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94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108"/>
          <c:w val="0.96219282282920315"/>
          <c:h val="0.77683204824311136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9.8672916823458162E-2"/>
                  <c:y val="-0.33113474614468685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dLbl>
              <c:idx val="1"/>
              <c:layout>
                <c:manualLayout>
                  <c:x val="8.2706224566390873E-2"/>
                  <c:y val="0.1198007360558597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dLbl>
              <c:idx val="2"/>
              <c:layout>
                <c:manualLayout>
                  <c:x val="-0.14396661864367297"/>
                  <c:y val="2.894830296870555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showPercent val="1"/>
          </c:dLbls>
          <c:cat>
            <c:strRef>
              <c:f>Bauru!$F$97:$F$98</c:f>
              <c:strCache>
                <c:ptCount val="2"/>
                <c:pt idx="0">
                  <c:v>Reincidencia &lt; 50%</c:v>
                </c:pt>
                <c:pt idx="1">
                  <c:v>Reincidencia &gt; 50%</c:v>
                </c:pt>
              </c:strCache>
            </c:strRef>
          </c:cat>
          <c:val>
            <c:numRef>
              <c:f>Bauru!$G$97:$G$98</c:f>
              <c:numCache>
                <c:formatCode>General</c:formatCode>
                <c:ptCount val="2"/>
                <c:pt idx="0">
                  <c:v>7</c:v>
                </c:pt>
                <c:pt idx="1">
                  <c:v>12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8679004723409947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95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85855146339438415"/>
        </c:manualLayout>
      </c:layout>
      <c:pie3DChart>
        <c:varyColors val="1"/>
        <c:ser>
          <c:idx val="0"/>
          <c:order val="0"/>
          <c:explosion val="10"/>
          <c:dPt>
            <c:idx val="0"/>
            <c:explosion val="16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explosion val="17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explosion val="20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explosion val="14"/>
            <c:spPr>
              <a:solidFill>
                <a:srgbClr val="FF0000"/>
              </a:solidFill>
            </c:spPr>
          </c:dPt>
          <c:dPt>
            <c:idx val="4"/>
            <c:explosion val="19"/>
            <c:spPr>
              <a:solidFill>
                <a:srgbClr val="C00000"/>
              </a:solidFill>
            </c:spPr>
          </c:dPt>
          <c:dPt>
            <c:idx val="5"/>
            <c:spPr>
              <a:noFill/>
            </c:spPr>
          </c:dPt>
          <c:dPt>
            <c:idx val="6"/>
            <c:spPr>
              <a:solidFill>
                <a:schemeClr val="accent3"/>
              </a:solidFill>
            </c:spPr>
          </c:dPt>
          <c:dLbls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</c:dLbl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Percent val="1"/>
          </c:dLbls>
          <c:cat>
            <c:strRef>
              <c:f>Bauru!$D$100:$J$100</c:f>
              <c:strCache>
                <c:ptCount val="7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  <c:pt idx="6">
                  <c:v>Não respondeu</c:v>
                </c:pt>
              </c:strCache>
            </c:strRef>
          </c:cat>
          <c:val>
            <c:numRef>
              <c:f>Bauru!$D$101:$J$101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5.3880388297538424E-3"/>
          <c:y val="0.84175319914046132"/>
          <c:w val="0.99360472215725759"/>
          <c:h val="0.13489842999058405"/>
        </c:manualLayout>
      </c:layout>
    </c:legend>
    <c:plotVisOnly val="1"/>
    <c:dispBlanksAs val="zero"/>
  </c:chart>
  <c:spPr>
    <a:noFill/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0853038322933E-4"/>
          <c:y val="3.728034049856587E-3"/>
          <c:w val="0.99251439734477809"/>
          <c:h val="0.74579517562692244"/>
        </c:manualLayout>
      </c:layout>
      <c:bar3DChart>
        <c:barDir val="col"/>
        <c:grouping val="clustered"/>
        <c:ser>
          <c:idx val="0"/>
          <c:order val="0"/>
          <c:tx>
            <c:strRef>
              <c:f>Consolidado!$C$25</c:f>
              <c:strCache>
                <c:ptCount val="1"/>
                <c:pt idx="0">
                  <c:v>Alcool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7.4655163390592106E-3"/>
                  <c:y val="-5.3073665604852363E-3"/>
                </c:manualLayout>
              </c:layout>
              <c:showVal val="1"/>
            </c:dLbl>
            <c:dLbl>
              <c:idx val="1"/>
              <c:layout>
                <c:manualLayout>
                  <c:x val="6.8174746059273339E-3"/>
                  <c:y val="-6.6492786811339687E-5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23E-2"/>
                </c:manualLayout>
              </c:layout>
              <c:showVal val="1"/>
            </c:dLbl>
            <c:dLbl>
              <c:idx val="3"/>
              <c:layout>
                <c:manualLayout>
                  <c:x val="7.5792542758947061E-3"/>
                  <c:y val="-5.5167092354468063E-5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Consolidado!$B$27:$B$30</c:f>
              <c:strCache>
                <c:ptCount val="4"/>
                <c:pt idx="0">
                  <c:v>Até 5.000</c:v>
                </c:pt>
                <c:pt idx="1">
                  <c:v>5.001 a 50.000</c:v>
                </c:pt>
                <c:pt idx="2">
                  <c:v>50.001 a 100.000</c:v>
                </c:pt>
                <c:pt idx="3">
                  <c:v>&gt;100.000</c:v>
                </c:pt>
              </c:strCache>
            </c:strRef>
          </c:cat>
          <c:val>
            <c:numRef>
              <c:f>Consolidado!$C$27:$C$30</c:f>
              <c:numCache>
                <c:formatCode>0%</c:formatCode>
                <c:ptCount val="4"/>
                <c:pt idx="0">
                  <c:v>0.65625000000000167</c:v>
                </c:pt>
                <c:pt idx="1">
                  <c:v>0.44636678200692048</c:v>
                </c:pt>
                <c:pt idx="2">
                  <c:v>0.38181818181818339</c:v>
                </c:pt>
                <c:pt idx="3">
                  <c:v>0.51428571428571423</c:v>
                </c:pt>
              </c:numCache>
            </c:numRef>
          </c:val>
        </c:ser>
        <c:ser>
          <c:idx val="1"/>
          <c:order val="1"/>
          <c:tx>
            <c:strRef>
              <c:f>Consolidado!$D$25</c:f>
              <c:strCache>
                <c:ptCount val="1"/>
                <c:pt idx="0">
                  <c:v>Crack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9.5978192545480949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679618369545908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4396728881821938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4396728881821938E-2"/>
                  <c:y val="0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Consolidado!$B$27:$B$30</c:f>
              <c:strCache>
                <c:ptCount val="4"/>
                <c:pt idx="0">
                  <c:v>Até 5.000</c:v>
                </c:pt>
                <c:pt idx="1">
                  <c:v>5.001 a 50.000</c:v>
                </c:pt>
                <c:pt idx="2">
                  <c:v>50.001 a 100.000</c:v>
                </c:pt>
                <c:pt idx="3">
                  <c:v>&gt;100.000</c:v>
                </c:pt>
              </c:strCache>
            </c:strRef>
          </c:cat>
          <c:val>
            <c:numRef>
              <c:f>Consolidado!$D$27:$D$30</c:f>
              <c:numCache>
                <c:formatCode>0.0%</c:formatCode>
                <c:ptCount val="4"/>
                <c:pt idx="0">
                  <c:v>0.20833333333333381</c:v>
                </c:pt>
                <c:pt idx="1">
                  <c:v>0.32179930795847828</c:v>
                </c:pt>
                <c:pt idx="2">
                  <c:v>0.38181818181818339</c:v>
                </c:pt>
                <c:pt idx="3">
                  <c:v>0.34285714285714286</c:v>
                </c:pt>
              </c:numCache>
            </c:numRef>
          </c:val>
        </c:ser>
        <c:ser>
          <c:idx val="2"/>
          <c:order val="2"/>
          <c:tx>
            <c:strRef>
              <c:f>Consolidado!$E$25</c:f>
              <c:strCache>
                <c:ptCount val="1"/>
                <c:pt idx="0">
                  <c:v>Cocaína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1.679618369545908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7.1983644409109714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1997274068184949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1997274068184949E-2"/>
                  <c:y val="0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Consolidado!$B$27:$B$30</c:f>
              <c:strCache>
                <c:ptCount val="4"/>
                <c:pt idx="0">
                  <c:v>Até 5.000</c:v>
                </c:pt>
                <c:pt idx="1">
                  <c:v>5.001 a 50.000</c:v>
                </c:pt>
                <c:pt idx="2">
                  <c:v>50.001 a 100.000</c:v>
                </c:pt>
                <c:pt idx="3">
                  <c:v>&gt;100.000</c:v>
                </c:pt>
              </c:strCache>
            </c:strRef>
          </c:cat>
          <c:val>
            <c:numRef>
              <c:f>Consolidado!$E$27:$E$30</c:f>
              <c:numCache>
                <c:formatCode>0.0%</c:formatCode>
                <c:ptCount val="4"/>
                <c:pt idx="0">
                  <c:v>6.25E-2</c:v>
                </c:pt>
                <c:pt idx="1">
                  <c:v>0.12110726643598622</c:v>
                </c:pt>
                <c:pt idx="2">
                  <c:v>0.10909090909090922</c:v>
                </c:pt>
                <c:pt idx="3">
                  <c:v>8.5714285714285715E-2</c:v>
                </c:pt>
              </c:numCache>
            </c:numRef>
          </c:val>
        </c:ser>
        <c:ser>
          <c:idx val="3"/>
          <c:order val="3"/>
          <c:tx>
            <c:strRef>
              <c:f>Consolidado!$F$25</c:f>
              <c:strCache>
                <c:ptCount val="1"/>
                <c:pt idx="0">
                  <c:v>Maconha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dLbl>
              <c:idx val="0"/>
              <c:layout>
                <c:manualLayout>
                  <c:x val="1.1997274068184949E-2"/>
                  <c:y val="4.6398812774945787E-3"/>
                </c:manualLayout>
              </c:layout>
              <c:showVal val="1"/>
            </c:dLbl>
            <c:dLbl>
              <c:idx val="1"/>
              <c:layout>
                <c:manualLayout>
                  <c:x val="1.1997274068184949E-2"/>
                  <c:y val="4.6398812774945787E-3"/>
                </c:manualLayout>
              </c:layout>
              <c:showVal val="1"/>
            </c:dLbl>
            <c:dLbl>
              <c:idx val="2"/>
              <c:layout>
                <c:manualLayout>
                  <c:x val="1.9195638509095919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1997274068184949E-2"/>
                  <c:y val="4.6398812774945787E-3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Consolidado!$B$27:$B$30</c:f>
              <c:strCache>
                <c:ptCount val="4"/>
                <c:pt idx="0">
                  <c:v>Até 5.000</c:v>
                </c:pt>
                <c:pt idx="1">
                  <c:v>5.001 a 50.000</c:v>
                </c:pt>
                <c:pt idx="2">
                  <c:v>50.001 a 100.000</c:v>
                </c:pt>
                <c:pt idx="3">
                  <c:v>&gt;100.000</c:v>
                </c:pt>
              </c:strCache>
            </c:strRef>
          </c:cat>
          <c:val>
            <c:numRef>
              <c:f>Consolidado!$F$27:$F$30</c:f>
              <c:numCache>
                <c:formatCode>0.0%</c:formatCode>
                <c:ptCount val="4"/>
                <c:pt idx="0">
                  <c:v>7.2916666666666824E-2</c:v>
                </c:pt>
                <c:pt idx="1">
                  <c:v>0.10380622837370261</c:v>
                </c:pt>
                <c:pt idx="2">
                  <c:v>0.10909090909090922</c:v>
                </c:pt>
                <c:pt idx="3">
                  <c:v>5.7142857142857141E-2</c:v>
                </c:pt>
              </c:numCache>
            </c:numRef>
          </c:val>
        </c:ser>
        <c:ser>
          <c:idx val="4"/>
          <c:order val="4"/>
          <c:tx>
            <c:strRef>
              <c:f>Consolidado!$G$25</c:f>
              <c:strCache>
                <c:ptCount val="1"/>
                <c:pt idx="0">
                  <c:v>Sintéticas</c:v>
                </c:pt>
              </c:strCache>
            </c:strRef>
          </c:tx>
          <c:dLbls>
            <c:dLbl>
              <c:idx val="0"/>
              <c:layout>
                <c:manualLayout>
                  <c:x val="1.1997274068184949E-2"/>
                  <c:y val="-3.6534498247988422E-7"/>
                </c:manualLayout>
              </c:layout>
              <c:showVal val="1"/>
            </c:dLbl>
            <c:dLbl>
              <c:idx val="1"/>
              <c:layout>
                <c:manualLayout>
                  <c:x val="1.1997274068184949E-2"/>
                  <c:y val="-3.6534498247988422E-7"/>
                </c:manualLayout>
              </c:layout>
              <c:showVal val="1"/>
            </c:dLbl>
            <c:dLbl>
              <c:idx val="2"/>
              <c:layout>
                <c:manualLayout>
                  <c:x val="9.5978192545480949E-3"/>
                  <c:y val="-4.6398812774944885E-3"/>
                </c:manualLayout>
              </c:layout>
              <c:showVal val="1"/>
            </c:dLbl>
            <c:dLbl>
              <c:idx val="3"/>
              <c:layout>
                <c:manualLayout>
                  <c:x val="9.5978192545480949E-3"/>
                  <c:y val="0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Consolidado!$B$27:$B$30</c:f>
              <c:strCache>
                <c:ptCount val="4"/>
                <c:pt idx="0">
                  <c:v>Até 5.000</c:v>
                </c:pt>
                <c:pt idx="1">
                  <c:v>5.001 a 50.000</c:v>
                </c:pt>
                <c:pt idx="2">
                  <c:v>50.001 a 100.000</c:v>
                </c:pt>
                <c:pt idx="3">
                  <c:v>&gt;100.000</c:v>
                </c:pt>
              </c:strCache>
            </c:strRef>
          </c:cat>
          <c:val>
            <c:numRef>
              <c:f>Consolidado!$G$27:$G$30</c:f>
              <c:numCache>
                <c:formatCode>0.0%</c:formatCode>
                <c:ptCount val="4"/>
                <c:pt idx="0">
                  <c:v>0</c:v>
                </c:pt>
                <c:pt idx="1">
                  <c:v>6.920415224913495E-3</c:v>
                </c:pt>
                <c:pt idx="2">
                  <c:v>1.8181818181818233E-2</c:v>
                </c:pt>
                <c:pt idx="3">
                  <c:v>0</c:v>
                </c:pt>
              </c:numCache>
            </c:numRef>
          </c:val>
        </c:ser>
        <c:gapWidth val="45"/>
        <c:gapDepth val="0"/>
        <c:shape val="box"/>
        <c:axId val="68857216"/>
        <c:axId val="68875392"/>
        <c:axId val="0"/>
      </c:bar3DChart>
      <c:catAx>
        <c:axId val="688572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pt-BR"/>
          </a:p>
        </c:txPr>
        <c:crossAx val="68875392"/>
        <c:crosses val="autoZero"/>
        <c:auto val="1"/>
        <c:lblAlgn val="ctr"/>
        <c:lblOffset val="100"/>
      </c:catAx>
      <c:valAx>
        <c:axId val="68875392"/>
        <c:scaling>
          <c:orientation val="minMax"/>
          <c:max val="0.8"/>
        </c:scaling>
        <c:delete val="1"/>
        <c:axPos val="l"/>
        <c:numFmt formatCode="0%" sourceLinked="1"/>
        <c:tickLblPos val="none"/>
        <c:crossAx val="688572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2924916338712381E-2"/>
          <c:y val="0.8570585069091996"/>
          <c:w val="0.96926408267083664"/>
          <c:h val="0.12469639388727011"/>
        </c:manualLayout>
      </c:layout>
      <c:txPr>
        <a:bodyPr/>
        <a:lstStyle/>
        <a:p>
          <a:pPr>
            <a:defRPr sz="1200" b="1"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61E-3"/>
          <c:y val="4.6398812774944885E-3"/>
          <c:w val="0.99251439734477809"/>
          <c:h val="0.817200133933881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0882987957000447E-2"/>
                  <c:y val="-7.6884093192054692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854E-2"/>
                </c:manualLayout>
              </c:layout>
              <c:showVal val="1"/>
            </c:dLbl>
            <c:dLbl>
              <c:idx val="3"/>
              <c:layout>
                <c:manualLayout>
                  <c:x val="7.5792542758947191E-3"/>
                  <c:y val="-5.5167092354468232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Bauru!$D$120:$E$120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Bauru!$D$121:$E$121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</c:ser>
        <c:gapWidth val="211"/>
        <c:gapDepth val="0"/>
        <c:shape val="box"/>
        <c:axId val="85324160"/>
        <c:axId val="85325696"/>
        <c:axId val="0"/>
      </c:bar3DChart>
      <c:catAx>
        <c:axId val="853241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85325696"/>
        <c:crosses val="autoZero"/>
        <c:auto val="1"/>
        <c:lblAlgn val="ctr"/>
        <c:lblOffset val="100"/>
      </c:catAx>
      <c:valAx>
        <c:axId val="8532569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85324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39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82E-2"/>
                </c:manualLayout>
              </c:layout>
              <c:showVal val="1"/>
            </c:dLbl>
            <c:dLbl>
              <c:idx val="3"/>
              <c:layout>
                <c:manualLayout>
                  <c:x val="7.5792542758947139E-3"/>
                  <c:y val="-5.5167092354468171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Bauru!$D$139:$E$139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Bauru!$D$140:$E$140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85556224"/>
        <c:axId val="85566208"/>
        <c:axId val="0"/>
      </c:bar3DChart>
      <c:catAx>
        <c:axId val="855562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85566208"/>
        <c:crosses val="autoZero"/>
        <c:auto val="1"/>
        <c:lblAlgn val="ctr"/>
        <c:lblOffset val="100"/>
      </c:catAx>
      <c:valAx>
        <c:axId val="85566208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85556224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56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61E-2"/>
                </c:manualLayout>
              </c:layout>
              <c:showVal val="1"/>
            </c:dLbl>
            <c:dLbl>
              <c:idx val="3"/>
              <c:layout>
                <c:manualLayout>
                  <c:x val="7.5792542758947173E-3"/>
                  <c:y val="-5.5167092354468205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Bauru!$D$154:$E$154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Bauru!$D$155:$E$155</c:f>
              <c:numCache>
                <c:formatCode>0%</c:formatCode>
                <c:ptCount val="2"/>
                <c:pt idx="0">
                  <c:v>0.05</c:v>
                </c:pt>
                <c:pt idx="1">
                  <c:v>0.95000000000000062</c:v>
                </c:pt>
              </c:numCache>
            </c:numRef>
          </c:val>
        </c:ser>
        <c:gapWidth val="211"/>
        <c:gapDepth val="0"/>
        <c:shape val="box"/>
        <c:axId val="80909824"/>
        <c:axId val="80911360"/>
        <c:axId val="0"/>
      </c:bar3DChart>
      <c:catAx>
        <c:axId val="809098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80911360"/>
        <c:crosses val="autoZero"/>
        <c:auto val="1"/>
        <c:lblAlgn val="ctr"/>
        <c:lblOffset val="100"/>
      </c:catAx>
      <c:valAx>
        <c:axId val="8091136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80909824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Campinas!$D$106:$H$106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Campinas!$D$107:$H$107</c:f>
              <c:numCache>
                <c:formatCode>0.0%</c:formatCode>
                <c:ptCount val="5"/>
                <c:pt idx="0" formatCode="0%">
                  <c:v>0.42666666666666792</c:v>
                </c:pt>
                <c:pt idx="1">
                  <c:v>0.30666666666666792</c:v>
                </c:pt>
                <c:pt idx="2">
                  <c:v>0.16</c:v>
                </c:pt>
                <c:pt idx="3">
                  <c:v>0.10666666666666696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85695104"/>
        <c:axId val="85705088"/>
        <c:axId val="0"/>
      </c:bar3DChart>
      <c:catAx>
        <c:axId val="856951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85705088"/>
        <c:crosses val="autoZero"/>
        <c:auto val="1"/>
        <c:lblAlgn val="ctr"/>
        <c:lblOffset val="100"/>
      </c:catAx>
      <c:valAx>
        <c:axId val="85705088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85695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13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8843342343401097E-2"/>
                  <c:y val="-3.3613886499481688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06E-2"/>
                </c:manualLayout>
              </c:layout>
              <c:showVal val="1"/>
            </c:dLbl>
            <c:dLbl>
              <c:idx val="3"/>
              <c:layout>
                <c:manualLayout>
                  <c:x val="7.5792542758947113E-3"/>
                  <c:y val="-5.516709235446811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Campinas!$D$120:$E$120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Campinas!$D$121:$E$121</c:f>
              <c:numCache>
                <c:formatCode>0%</c:formatCode>
                <c:ptCount val="2"/>
                <c:pt idx="0">
                  <c:v>0.35897435897436025</c:v>
                </c:pt>
                <c:pt idx="1">
                  <c:v>0.64102564102564163</c:v>
                </c:pt>
              </c:numCache>
            </c:numRef>
          </c:val>
        </c:ser>
        <c:gapWidth val="211"/>
        <c:gapDepth val="0"/>
        <c:shape val="box"/>
        <c:axId val="91108480"/>
        <c:axId val="91110016"/>
        <c:axId val="0"/>
      </c:bar3DChart>
      <c:catAx>
        <c:axId val="911084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1110016"/>
        <c:crosses val="autoZero"/>
        <c:auto val="1"/>
        <c:lblAlgn val="ctr"/>
        <c:lblOffset val="100"/>
      </c:catAx>
      <c:valAx>
        <c:axId val="9111001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1108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19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8246641241749728"/>
                  <c:y val="0.15726873648737127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0157766597644623"/>
                  <c:y val="-0.1496329483552658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Araçatuba!$F$85:$G$85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Araçatuba!$F$86:$G$86</c:f>
              <c:numCache>
                <c:formatCode>0.00%</c:formatCode>
                <c:ptCount val="2"/>
                <c:pt idx="0">
                  <c:v>0.84375000000000178</c:v>
                </c:pt>
                <c:pt idx="1">
                  <c:v>0.15625000000000044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10"/>
      <c:perspective val="30"/>
    </c:view3D>
    <c:plotArea>
      <c:layout>
        <c:manualLayout>
          <c:layoutTarget val="inner"/>
          <c:xMode val="edge"/>
          <c:yMode val="edge"/>
          <c:x val="1.117097523602403E-2"/>
          <c:y val="1.3484456311473278E-2"/>
          <c:w val="0.96219282282920315"/>
          <c:h val="0.77683204824311025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10"/>
            <c:spPr>
              <a:solidFill>
                <a:srgbClr val="FF6600"/>
              </a:solidFill>
            </c:spPr>
          </c:dPt>
          <c:dPt>
            <c:idx val="2"/>
            <c:explosion val="9"/>
            <c:spPr>
              <a:solidFill>
                <a:srgbClr val="CC3300"/>
              </a:solidFill>
            </c:spPr>
          </c:dPt>
          <c:dPt>
            <c:idx val="3"/>
            <c:explosion val="16"/>
            <c:spPr>
              <a:solidFill>
                <a:srgbClr val="990033"/>
              </a:solidFill>
            </c:spPr>
          </c:dPt>
          <c:dPt>
            <c:idx val="4"/>
            <c:explosion val="11"/>
            <c:spPr>
              <a:solidFill>
                <a:srgbClr val="660033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7.8450007022221852E-2"/>
                  <c:y val="-0.16326935733767994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2.1176976755398199E-2"/>
                  <c:y val="-0.28638702757195128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5834625107691544"/>
                  <c:y val="4.974808645147678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Araçatuba!$D$88:$I$88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Araçatuba!$D$89:$I$89</c:f>
              <c:numCache>
                <c:formatCode>0%</c:formatCode>
                <c:ptCount val="6"/>
                <c:pt idx="0">
                  <c:v>6.25E-2</c:v>
                </c:pt>
                <c:pt idx="1">
                  <c:v>0.25</c:v>
                </c:pt>
                <c:pt idx="2">
                  <c:v>0.34375</c:v>
                </c:pt>
                <c:pt idx="3">
                  <c:v>0.125</c:v>
                </c:pt>
                <c:pt idx="4">
                  <c:v>0.125</c:v>
                </c:pt>
                <c:pt idx="5">
                  <c:v>9.3750000000000389E-2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6"/>
          <c:w val="0.96219282282920315"/>
          <c:h val="0.77683204824311025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9772713624832491"/>
                  <c:y val="2.1437910339191811E-2"/>
                </c:manualLayout>
              </c:layout>
              <c:showPercent val="1"/>
            </c:dLbl>
            <c:dLbl>
              <c:idx val="1"/>
              <c:layout>
                <c:manualLayout>
                  <c:x val="0.23995556916289731"/>
                  <c:y val="-0.11882758086058663"/>
                </c:manualLayout>
              </c:layout>
              <c:showPercent val="1"/>
            </c:dLbl>
            <c:dLbl>
              <c:idx val="2"/>
              <c:layout>
                <c:manualLayout>
                  <c:x val="0.10138671881638868"/>
                  <c:y val="0.15200892508328964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Campinas!$F$157:$F$158</c:f>
              <c:strCache>
                <c:ptCount val="2"/>
                <c:pt idx="0">
                  <c:v>Reincidencia &lt; 50%</c:v>
                </c:pt>
                <c:pt idx="1">
                  <c:v>Reincidencia &gt; 50%</c:v>
                </c:pt>
              </c:strCache>
            </c:strRef>
          </c:cat>
          <c:val>
            <c:numRef>
              <c:f>Campinas!$G$157:$G$158</c:f>
              <c:numCache>
                <c:formatCode>General</c:formatCode>
                <c:ptCount val="2"/>
                <c:pt idx="0">
                  <c:v>14</c:v>
                </c:pt>
                <c:pt idx="1">
                  <c:v>25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8679004723409836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1.0074632271523956E-2"/>
          <c:y val="3.5711670294039335E-2"/>
          <c:w val="0.96219282282920315"/>
          <c:h val="0.77683204824311181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C00000"/>
              </a:solidFill>
            </c:spPr>
          </c:dPt>
          <c:dLbls>
            <c:dLbl>
              <c:idx val="5"/>
              <c:layout>
                <c:manualLayout>
                  <c:x val="-1.0102816256435687E-2"/>
                  <c:y val="4.4751044165496474E-2"/>
                </c:manualLayout>
              </c:layout>
              <c:spPr/>
              <c:txPr>
                <a:bodyPr/>
                <a:lstStyle/>
                <a:p>
                  <a:pPr algn="ctr">
                    <a:defRPr lang="en-US" sz="11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Percent val="1"/>
          </c:dLbls>
          <c:cat>
            <c:strRef>
              <c:f>Campinas!$D$160:$I$160</c:f>
              <c:strCache>
                <c:ptCount val="6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</c:strCache>
            </c:strRef>
          </c:cat>
          <c:val>
            <c:numRef>
              <c:f>Campinas!$D$161:$I$161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11</c:v>
                </c:pt>
                <c:pt idx="4">
                  <c:v>10</c:v>
                </c:pt>
                <c:pt idx="5">
                  <c:v>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6708976446996134E-3"/>
          <c:y val="0.84109870937437425"/>
          <c:w val="0.98627740564940269"/>
          <c:h val="0.13555291975667438"/>
        </c:manualLayout>
      </c:layout>
    </c:legend>
    <c:plotVisOnly val="1"/>
    <c:dispBlanksAs val="zero"/>
  </c:chart>
  <c:spPr>
    <a:noFill/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96E-3"/>
          <c:y val="4.6398812774944885E-3"/>
          <c:w val="0.99251439734477809"/>
          <c:h val="0.817200133933880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0882987957000252E-2"/>
                  <c:y val="-7.6884093192054692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2E-2"/>
                </c:manualLayout>
              </c:layout>
              <c:showVal val="1"/>
            </c:dLbl>
            <c:dLbl>
              <c:idx val="3"/>
              <c:layout>
                <c:manualLayout>
                  <c:x val="7.5792542758947078E-3"/>
                  <c:y val="-5.516709235446808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Araçatuba!$D$124:$E$124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Araçatuba!$D$125:$E$125</c:f>
              <c:numCache>
                <c:formatCode>0%</c:formatCode>
                <c:ptCount val="2"/>
                <c:pt idx="0">
                  <c:v>0.40909090909091006</c:v>
                </c:pt>
                <c:pt idx="1">
                  <c:v>0.59090909090909094</c:v>
                </c:pt>
              </c:numCache>
            </c:numRef>
          </c:val>
        </c:ser>
        <c:gapWidth val="211"/>
        <c:gapDepth val="0"/>
        <c:shape val="box"/>
        <c:axId val="91286528"/>
        <c:axId val="91366144"/>
        <c:axId val="0"/>
      </c:bar3DChart>
      <c:catAx>
        <c:axId val="912865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1366144"/>
        <c:crosses val="autoZero"/>
        <c:auto val="1"/>
        <c:lblAlgn val="ctr"/>
        <c:lblOffset val="100"/>
      </c:catAx>
      <c:valAx>
        <c:axId val="9136614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1286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13E-3"/>
          <c:y val="8.9973333333333363E-2"/>
          <c:w val="0.99251439734477809"/>
          <c:h val="0.6276144881889818"/>
        </c:manualLayout>
      </c:layout>
      <c:bar3DChart>
        <c:barDir val="col"/>
        <c:grouping val="clustered"/>
        <c:ser>
          <c:idx val="0"/>
          <c:order val="0"/>
          <c:tx>
            <c:strRef>
              <c:f>Consolidado!$C$52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5.6194130810644834E-3"/>
                  <c:y val="-2.1906981627296592E-2"/>
                </c:manualLayout>
              </c:layout>
              <c:showVal val="1"/>
            </c:dLbl>
            <c:dLbl>
              <c:idx val="2"/>
              <c:layout>
                <c:manualLayout>
                  <c:x val="5.6194130810644834E-3"/>
                  <c:y val="-5.4767228497934048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095344569958677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Consolidado!$B$54:$B$57</c:f>
              <c:strCache>
                <c:ptCount val="4"/>
                <c:pt idx="0">
                  <c:v>Até 5.000</c:v>
                </c:pt>
                <c:pt idx="1">
                  <c:v>5.001 a 50.000</c:v>
                </c:pt>
                <c:pt idx="2">
                  <c:v>50.001 a 100.000</c:v>
                </c:pt>
                <c:pt idx="3">
                  <c:v>&gt;100.000</c:v>
                </c:pt>
              </c:strCache>
            </c:strRef>
          </c:cat>
          <c:val>
            <c:numRef>
              <c:f>Consolidado!$C$54:$C$57</c:f>
              <c:numCache>
                <c:formatCode>0%</c:formatCode>
                <c:ptCount val="4"/>
                <c:pt idx="0">
                  <c:v>8.95522388059702E-2</c:v>
                </c:pt>
                <c:pt idx="1">
                  <c:v>0.14545454545454545</c:v>
                </c:pt>
                <c:pt idx="2">
                  <c:v>0.25</c:v>
                </c:pt>
                <c:pt idx="3">
                  <c:v>0.31372549019607848</c:v>
                </c:pt>
              </c:numCache>
            </c:numRef>
          </c:val>
        </c:ser>
        <c:ser>
          <c:idx val="1"/>
          <c:order val="1"/>
          <c:tx>
            <c:strRef>
              <c:f>Consolidado!$D$52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2.809706540532241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5287358864790256E-2"/>
                  <c:y val="-2.7383614248966646E-2"/>
                </c:manualLayout>
              </c:layout>
              <c:showVal val="1"/>
            </c:dLbl>
            <c:dLbl>
              <c:idx val="2"/>
              <c:layout>
                <c:manualLayout>
                  <c:x val="1.6858239243193383E-2"/>
                  <c:y val="-1.0953445699586773E-2"/>
                </c:manualLayout>
              </c:layout>
              <c:showVal val="1"/>
            </c:dLbl>
            <c:dLbl>
              <c:idx val="3"/>
              <c:layout>
                <c:manualLayout>
                  <c:x val="1.9667945783725625E-2"/>
                  <c:y val="0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0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Consolidado!$B$54:$B$57</c:f>
              <c:strCache>
                <c:ptCount val="4"/>
                <c:pt idx="0">
                  <c:v>Até 5.000</c:v>
                </c:pt>
                <c:pt idx="1">
                  <c:v>5.001 a 50.000</c:v>
                </c:pt>
                <c:pt idx="2">
                  <c:v>50.001 a 100.000</c:v>
                </c:pt>
                <c:pt idx="3">
                  <c:v>&gt;100.000</c:v>
                </c:pt>
              </c:strCache>
            </c:strRef>
          </c:cat>
          <c:val>
            <c:numRef>
              <c:f>Consolidado!$D$54:$D$57</c:f>
              <c:numCache>
                <c:formatCode>0%</c:formatCode>
                <c:ptCount val="4"/>
                <c:pt idx="0">
                  <c:v>0.91044776119402959</c:v>
                </c:pt>
                <c:pt idx="1">
                  <c:v>0.85454545454545661</c:v>
                </c:pt>
                <c:pt idx="2">
                  <c:v>0.75000000000000167</c:v>
                </c:pt>
                <c:pt idx="3">
                  <c:v>0.68627450980392157</c:v>
                </c:pt>
              </c:numCache>
            </c:numRef>
          </c:val>
        </c:ser>
        <c:gapWidth val="139"/>
        <c:gapDepth val="0"/>
        <c:shape val="box"/>
        <c:axId val="68803200"/>
        <c:axId val="68886912"/>
        <c:axId val="0"/>
      </c:bar3DChart>
      <c:catAx>
        <c:axId val="68803200"/>
        <c:scaling>
          <c:orientation val="minMax"/>
        </c:scaling>
        <c:axPos val="b"/>
        <c:numFmt formatCode="General" sourceLinked="1"/>
        <c:tickLblPos val="nextTo"/>
        <c:txPr>
          <a:bodyPr rot="-720000" vert="horz"/>
          <a:lstStyle/>
          <a:p>
            <a:pPr>
              <a:defRPr sz="1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68886912"/>
        <c:crosses val="autoZero"/>
        <c:auto val="1"/>
        <c:lblAlgn val="ctr"/>
        <c:lblOffset val="100"/>
      </c:catAx>
      <c:valAx>
        <c:axId val="68886912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688032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7633054538173882"/>
          <c:y val="0.87464776902887886"/>
          <c:w val="0.21924162259446736"/>
          <c:h val="0.10935223097112945"/>
        </c:manualLayout>
      </c:layout>
      <c:txPr>
        <a:bodyPr/>
        <a:lstStyle/>
        <a:p>
          <a:pPr>
            <a:defRPr sz="1200" b="1">
              <a:solidFill>
                <a:schemeClr val="tx2">
                  <a:lumMod val="75000"/>
                </a:schemeClr>
              </a:solidFill>
            </a:defRPr>
          </a:pPr>
          <a:endParaRPr lang="pt-BR"/>
        </a:p>
      </c:txPr>
    </c:legend>
    <c:plotVisOnly val="1"/>
    <c:dispBlanksAs val="gap"/>
  </c:chart>
  <c:spPr>
    <a:noFill/>
  </c:sp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09917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386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54E-2"/>
                </c:manualLayout>
              </c:layout>
              <c:showVal val="1"/>
            </c:dLbl>
            <c:dLbl>
              <c:idx val="3"/>
              <c:layout>
                <c:manualLayout>
                  <c:x val="7.5792542758946948E-3"/>
                  <c:y val="-5.5167092354467968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'[ESTATISTICA_DA_PESQUISA(Final).xlsx]Campinas'!$D$193:$E$193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'[ESTATISTICA_DA_PESQUISA(Final).xlsx]Campinas'!$D$194:$E$194</c:f>
              <c:numCache>
                <c:formatCode>0%</c:formatCode>
                <c:ptCount val="2"/>
                <c:pt idx="0">
                  <c:v>2.5641025641025741E-2</c:v>
                </c:pt>
                <c:pt idx="1">
                  <c:v>0.97435897435897612</c:v>
                </c:pt>
              </c:numCache>
            </c:numRef>
          </c:val>
        </c:ser>
        <c:gapWidth val="211"/>
        <c:gapDepth val="0"/>
        <c:shape val="box"/>
        <c:axId val="91420160"/>
        <c:axId val="91421696"/>
        <c:axId val="0"/>
      </c:bar3DChart>
      <c:catAx>
        <c:axId val="914201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1421696"/>
        <c:crosses val="autoZero"/>
        <c:auto val="1"/>
        <c:lblAlgn val="ctr"/>
        <c:lblOffset val="100"/>
      </c:catAx>
      <c:valAx>
        <c:axId val="9142169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1420160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09935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13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44E-2"/>
                </c:manualLayout>
              </c:layout>
              <c:showVal val="1"/>
            </c:dLbl>
            <c:dLbl>
              <c:idx val="3"/>
              <c:layout>
                <c:manualLayout>
                  <c:x val="7.5792542758946991E-3"/>
                  <c:y val="-5.5167092354467995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'[ESTATISTICA_DA_PESQUISA(Final).xlsx]Campinas'!$D$208:$E$208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'[ESTATISTICA_DA_PESQUISA(Final).xlsx]Campinas'!$D$209:$E$209</c:f>
              <c:numCache>
                <c:formatCode>0%</c:formatCode>
                <c:ptCount val="2"/>
                <c:pt idx="0">
                  <c:v>0.15384615384615452</c:v>
                </c:pt>
                <c:pt idx="1">
                  <c:v>0.84615384615384814</c:v>
                </c:pt>
              </c:numCache>
            </c:numRef>
          </c:val>
        </c:ser>
        <c:gapWidth val="211"/>
        <c:gapDepth val="0"/>
        <c:shape val="box"/>
        <c:axId val="91570176"/>
        <c:axId val="91571712"/>
        <c:axId val="0"/>
      </c:bar3DChart>
      <c:catAx>
        <c:axId val="915701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1571712"/>
        <c:crosses val="autoZero"/>
        <c:auto val="1"/>
        <c:lblAlgn val="ctr"/>
        <c:lblOffset val="100"/>
      </c:catAx>
      <c:valAx>
        <c:axId val="91571712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1570176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Central!$D$42:$H$42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Central!$D$43:$H$43</c:f>
              <c:numCache>
                <c:formatCode>0.0%</c:formatCode>
                <c:ptCount val="5"/>
                <c:pt idx="0" formatCode="0%">
                  <c:v>0.4</c:v>
                </c:pt>
                <c:pt idx="1">
                  <c:v>0.45</c:v>
                </c:pt>
                <c:pt idx="2">
                  <c:v>0.1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91722880"/>
        <c:axId val="91724416"/>
        <c:axId val="0"/>
      </c:bar3DChart>
      <c:catAx>
        <c:axId val="917228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91724416"/>
        <c:crosses val="autoZero"/>
        <c:auto val="1"/>
        <c:lblAlgn val="ctr"/>
        <c:lblOffset val="100"/>
      </c:catAx>
      <c:valAx>
        <c:axId val="91724416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91722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13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8843342343401097E-2"/>
                  <c:y val="-3.3613886499481688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06E-2"/>
                </c:manualLayout>
              </c:layout>
              <c:showVal val="1"/>
            </c:dLbl>
            <c:dLbl>
              <c:idx val="3"/>
              <c:layout>
                <c:manualLayout>
                  <c:x val="7.5792542758947113E-3"/>
                  <c:y val="-5.516709235446811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Central!$D$56:$E$56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Central!$D$57:$E$57</c:f>
              <c:numCache>
                <c:formatCode>0%</c:formatCode>
                <c:ptCount val="2"/>
                <c:pt idx="0">
                  <c:v>0.21428571428571427</c:v>
                </c:pt>
                <c:pt idx="1">
                  <c:v>0.78571428571428559</c:v>
                </c:pt>
              </c:numCache>
            </c:numRef>
          </c:val>
        </c:ser>
        <c:gapWidth val="211"/>
        <c:gapDepth val="0"/>
        <c:shape val="box"/>
        <c:axId val="91458944"/>
        <c:axId val="91460736"/>
        <c:axId val="0"/>
      </c:bar3DChart>
      <c:catAx>
        <c:axId val="914589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1460736"/>
        <c:crosses val="autoZero"/>
        <c:auto val="1"/>
        <c:lblAlgn val="ctr"/>
        <c:lblOffset val="100"/>
      </c:catAx>
      <c:valAx>
        <c:axId val="9146073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1458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2419811789312194"/>
                  <c:y val="3.3254683994950428E-2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6991801105920093"/>
                  <c:y val="-0.2119403041401797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Central!$F$68:$G$68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Central!$F$69:$G$69</c:f>
              <c:numCache>
                <c:formatCode>0.00%</c:formatCode>
                <c:ptCount val="2"/>
                <c:pt idx="0">
                  <c:v>0.94117647058823561</c:v>
                </c:pt>
                <c:pt idx="1">
                  <c:v>5.8823529411764705E-2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14E-2"/>
          <c:y val="1.3484456311473264E-2"/>
          <c:w val="0.96219282282920315"/>
          <c:h val="0.77683204824310959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noFill/>
            </c:spPr>
          </c:dPt>
          <c:dPt>
            <c:idx val="1"/>
            <c:explosion val="10"/>
            <c:spPr>
              <a:solidFill>
                <a:srgbClr val="FF6600"/>
              </a:solidFill>
            </c:spPr>
          </c:dPt>
          <c:dPt>
            <c:idx val="2"/>
            <c:explosion val="9"/>
            <c:spPr>
              <a:solidFill>
                <a:srgbClr val="CC3300"/>
              </a:solidFill>
            </c:spPr>
          </c:dPt>
          <c:dPt>
            <c:idx val="3"/>
            <c:explosion val="16"/>
            <c:spPr>
              <a:solidFill>
                <a:srgbClr val="990033"/>
              </a:solidFill>
            </c:spPr>
          </c:dPt>
          <c:dPt>
            <c:idx val="4"/>
            <c:explosion val="11"/>
            <c:spPr>
              <a:solidFill>
                <a:srgbClr val="660033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3.5393819189409717E-2"/>
                  <c:y val="-0.32495036736325467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Central!$D$71:$I$71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Central!$D$72:$I$72</c:f>
              <c:numCache>
                <c:formatCode>0%</c:formatCode>
                <c:ptCount val="6"/>
                <c:pt idx="0">
                  <c:v>0</c:v>
                </c:pt>
                <c:pt idx="1">
                  <c:v>0.29411764705882382</c:v>
                </c:pt>
                <c:pt idx="2">
                  <c:v>0.29411764705882382</c:v>
                </c:pt>
                <c:pt idx="3">
                  <c:v>0.2352941176470589</c:v>
                </c:pt>
                <c:pt idx="4">
                  <c:v>0.11764705882352942</c:v>
                </c:pt>
                <c:pt idx="5">
                  <c:v>5.8823529411764705E-2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6"/>
          <c:w val="0.96219282282920315"/>
          <c:h val="0.77683204824311025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362237353228527"/>
                  <c:y val="5.6460466642623913E-2"/>
                </c:manualLayout>
              </c:layout>
              <c:showPercent val="1"/>
            </c:dLbl>
            <c:dLbl>
              <c:idx val="1"/>
              <c:layout>
                <c:manualLayout>
                  <c:x val="0.23101160330551387"/>
                  <c:y val="-0.31916489185032587"/>
                </c:manualLayout>
              </c:layout>
              <c:showPercent val="1"/>
            </c:dLbl>
            <c:dLbl>
              <c:idx val="2"/>
              <c:layout>
                <c:manualLayout>
                  <c:x val="7.162710321282717E-2"/>
                  <c:y val="0.1403347396488123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Central!$F$84:$F$86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Central!$G$84:$G$86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8679004723409836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1.0074632271523953E-2"/>
          <c:y val="3.5711670294039335E-2"/>
          <c:w val="0.96219282282920315"/>
          <c:h val="0.77683204824311203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C00000"/>
              </a:solidFill>
            </c:spPr>
          </c:dPt>
          <c:dPt>
            <c:idx val="6"/>
            <c:spPr>
              <a:solidFill>
                <a:schemeClr val="accent3"/>
              </a:solidFill>
            </c:spPr>
          </c:dPt>
          <c:dLbls>
            <c:dLbl>
              <c:idx val="1"/>
              <c:delete val="1"/>
            </c:dLbl>
            <c:dLbl>
              <c:idx val="5"/>
              <c:layout>
                <c:manualLayout>
                  <c:x val="0.16441239731342883"/>
                  <c:y val="1.9456975724128967E-3"/>
                </c:manualLayout>
              </c:layout>
              <c:spPr/>
              <c:txPr>
                <a:bodyPr/>
                <a:lstStyle/>
                <a:p>
                  <a:pPr algn="ctr">
                    <a:defRPr lang="en-US" sz="11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dLbl>
              <c:idx val="6"/>
              <c:layout>
                <c:manualLayout>
                  <c:x val="5.653030432636269E-2"/>
                  <c:y val="8.0746449255134897E-2"/>
                </c:manualLayout>
              </c:layout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Percent val="1"/>
          </c:dLbls>
          <c:cat>
            <c:strRef>
              <c:f>Central!$D$87:$J$87</c:f>
              <c:strCache>
                <c:ptCount val="7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  <c:pt idx="6">
                  <c:v>Não respondeu</c:v>
                </c:pt>
              </c:strCache>
            </c:strRef>
          </c:cat>
          <c:val>
            <c:numRef>
              <c:f>Central!$D$88:$J$88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4.6708976446996134E-3"/>
          <c:y val="0.84109870937437459"/>
          <c:w val="0.98627740564940269"/>
          <c:h val="0.13555291975667438"/>
        </c:manualLayout>
      </c:layout>
    </c:legend>
    <c:plotVisOnly val="1"/>
    <c:dispBlanksAs val="zero"/>
  </c:chart>
  <c:spPr>
    <a:noFill/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96E-3"/>
          <c:y val="4.6398812774944885E-3"/>
          <c:w val="0.99251439734477809"/>
          <c:h val="0.817200133933880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0882987957000252E-2"/>
                  <c:y val="-7.6884093192054692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2E-2"/>
                </c:manualLayout>
              </c:layout>
              <c:showVal val="1"/>
            </c:dLbl>
            <c:dLbl>
              <c:idx val="3"/>
              <c:layout>
                <c:manualLayout>
                  <c:x val="7.5792542758947078E-3"/>
                  <c:y val="-5.516709235446808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Central!$D$107:$E$107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Central!$D$108:$E$108</c:f>
              <c:numCache>
                <c:formatCode>0%</c:formatCode>
                <c:ptCount val="2"/>
                <c:pt idx="0">
                  <c:v>0.58333333333333337</c:v>
                </c:pt>
                <c:pt idx="1">
                  <c:v>0.41666666666666774</c:v>
                </c:pt>
              </c:numCache>
            </c:numRef>
          </c:val>
        </c:ser>
        <c:gapWidth val="211"/>
        <c:gapDepth val="0"/>
        <c:shape val="box"/>
        <c:axId val="92035328"/>
        <c:axId val="92041216"/>
        <c:axId val="0"/>
      </c:bar3DChart>
      <c:catAx>
        <c:axId val="920353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2041216"/>
        <c:crosses val="autoZero"/>
        <c:auto val="1"/>
        <c:lblAlgn val="ctr"/>
        <c:lblOffset val="100"/>
      </c:catAx>
      <c:valAx>
        <c:axId val="9204121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2035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04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16E-2"/>
                </c:manualLayout>
              </c:layout>
              <c:showVal val="1"/>
            </c:dLbl>
            <c:dLbl>
              <c:idx val="3"/>
              <c:layout>
                <c:manualLayout>
                  <c:x val="7.5792542758947095E-3"/>
                  <c:y val="-5.516709235446809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Central!$D$120:$E$120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Central!$D$121:$E$121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91656960"/>
        <c:axId val="91658496"/>
        <c:axId val="0"/>
      </c:bar3DChart>
      <c:catAx>
        <c:axId val="916569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1658496"/>
        <c:crosses val="autoZero"/>
        <c:auto val="1"/>
        <c:lblAlgn val="ctr"/>
        <c:lblOffset val="100"/>
      </c:catAx>
      <c:valAx>
        <c:axId val="9165849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1656960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39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91"/>
          <c:w val="0.96219282282920315"/>
          <c:h val="0.77683204824311058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8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.17690724422432758"/>
                  <c:y val="1.1680967974510417E-2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26971174742767362"/>
                  <c:y val="-0.1076872454297555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Consolidado!$C$52:$D$52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Consolidado!$C$53:$D$53</c:f>
              <c:numCache>
                <c:formatCode>0%</c:formatCode>
                <c:ptCount val="2"/>
                <c:pt idx="0">
                  <c:v>0.21052631578947412</c:v>
                </c:pt>
                <c:pt idx="1">
                  <c:v>0.78947368421052633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22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899E-2"/>
                </c:manualLayout>
              </c:layout>
              <c:showVal val="1"/>
            </c:dLbl>
            <c:dLbl>
              <c:idx val="3"/>
              <c:layout>
                <c:manualLayout>
                  <c:x val="7.5792542758947121E-3"/>
                  <c:y val="-5.516709235446813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Central!$D$135:$E$135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Central!$D$136:$E$136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92183552"/>
        <c:axId val="92189440"/>
        <c:axId val="0"/>
      </c:bar3DChart>
      <c:catAx>
        <c:axId val="921835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2189440"/>
        <c:crosses val="autoZero"/>
        <c:auto val="1"/>
        <c:lblAlgn val="ctr"/>
        <c:lblOffset val="100"/>
      </c:catAx>
      <c:valAx>
        <c:axId val="9218944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218355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Franca!$D$40:$H$40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Franca!$D$41:$H$41</c:f>
              <c:numCache>
                <c:formatCode>0%</c:formatCode>
                <c:ptCount val="5"/>
                <c:pt idx="0">
                  <c:v>0.36000000000000032</c:v>
                </c:pt>
                <c:pt idx="1">
                  <c:v>0.32000000000000095</c:v>
                </c:pt>
                <c:pt idx="2">
                  <c:v>0.12000000000000002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92283264"/>
        <c:axId val="92284800"/>
        <c:axId val="0"/>
      </c:bar3DChart>
      <c:catAx>
        <c:axId val="922832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92284800"/>
        <c:crosses val="autoZero"/>
        <c:auto val="1"/>
        <c:lblAlgn val="ctr"/>
        <c:lblOffset val="100"/>
      </c:catAx>
      <c:valAx>
        <c:axId val="92284800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92283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13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8843342343401097E-2"/>
                  <c:y val="-3.3613886499481688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06E-2"/>
                </c:manualLayout>
              </c:layout>
              <c:showVal val="1"/>
            </c:dLbl>
            <c:dLbl>
              <c:idx val="3"/>
              <c:layout>
                <c:manualLayout>
                  <c:x val="7.5792542758947113E-3"/>
                  <c:y val="-5.516709235446811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Franca!$D$54:$E$54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Franca!$D$55:$E$55</c:f>
              <c:numCache>
                <c:formatCode>0%</c:formatCode>
                <c:ptCount val="2"/>
                <c:pt idx="0">
                  <c:v>0.14285714285714349</c:v>
                </c:pt>
                <c:pt idx="1">
                  <c:v>0.85714285714285765</c:v>
                </c:pt>
              </c:numCache>
            </c:numRef>
          </c:val>
        </c:ser>
        <c:gapWidth val="211"/>
        <c:gapDepth val="0"/>
        <c:shape val="box"/>
        <c:axId val="92555904"/>
        <c:axId val="92561792"/>
        <c:axId val="0"/>
      </c:bar3DChart>
      <c:catAx>
        <c:axId val="925559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2561792"/>
        <c:crosses val="autoZero"/>
        <c:auto val="1"/>
        <c:lblAlgn val="ctr"/>
        <c:lblOffset val="100"/>
      </c:catAx>
      <c:valAx>
        <c:axId val="92561792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2555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8349060295428449"/>
                  <c:y val="0.17477919744022569"/>
                </c:manualLayout>
              </c:layout>
              <c:numFmt formatCode="0%" sourceLinked="0"/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1664885491493497"/>
                  <c:y val="-0.16378522282327884"/>
                </c:manualLayout>
              </c:layout>
              <c:dLblPos val="bestFit"/>
              <c:showVal val="1"/>
            </c:dLbl>
            <c:numFmt formatCode="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Franca!$F$66:$G$66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Franca!$F$67:$G$67</c:f>
              <c:numCache>
                <c:formatCode>0.00%</c:formatCode>
                <c:ptCount val="2"/>
                <c:pt idx="0">
                  <c:v>0.88</c:v>
                </c:pt>
                <c:pt idx="1">
                  <c:v>0.12000000000000002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3E-2"/>
          <c:y val="1.3484456311473278E-2"/>
          <c:w val="0.96219282282920315"/>
          <c:h val="0.77683204824311025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noFill/>
            </c:spPr>
          </c:dPt>
          <c:dPt>
            <c:idx val="1"/>
            <c:explosion val="10"/>
            <c:spPr>
              <a:solidFill>
                <a:srgbClr val="FF6600"/>
              </a:solidFill>
            </c:spPr>
          </c:dPt>
          <c:dPt>
            <c:idx val="2"/>
            <c:explosion val="9"/>
            <c:spPr>
              <a:solidFill>
                <a:srgbClr val="CC3300"/>
              </a:solidFill>
            </c:spPr>
          </c:dPt>
          <c:dPt>
            <c:idx val="3"/>
            <c:explosion val="16"/>
            <c:spPr>
              <a:solidFill>
                <a:srgbClr val="990033"/>
              </a:solidFill>
            </c:spPr>
          </c:dPt>
          <c:dPt>
            <c:idx val="4"/>
            <c:explosion val="11"/>
            <c:spPr>
              <a:solidFill>
                <a:srgbClr val="660033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5427663780219199E-2"/>
                  <c:y val="-0.26764852340024431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2053057863106505"/>
                  <c:y val="1.4744258123370055E-2"/>
                </c:manualLayout>
              </c:layout>
              <c:showVal val="1"/>
            </c:dLbl>
            <c:dLbl>
              <c:idx val="3"/>
              <c:layout>
                <c:manualLayout>
                  <c:x val="-7.5392327331954417E-2"/>
                  <c:y val="8.204585297744122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Franca!$D$69:$I$69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Franca!$D$70:$I$70</c:f>
              <c:numCache>
                <c:formatCode>0%</c:formatCode>
                <c:ptCount val="6"/>
                <c:pt idx="0">
                  <c:v>0</c:v>
                </c:pt>
                <c:pt idx="1">
                  <c:v>0.24000000000000021</c:v>
                </c:pt>
                <c:pt idx="2">
                  <c:v>0.28000000000000008</c:v>
                </c:pt>
                <c:pt idx="3">
                  <c:v>0.28000000000000008</c:v>
                </c:pt>
                <c:pt idx="4">
                  <c:v>8.0000000000000043E-2</c:v>
                </c:pt>
                <c:pt idx="5">
                  <c:v>0.12000000000000002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6"/>
          <c:w val="0.96219282282920315"/>
          <c:h val="0.77683204824311025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8042261318362421"/>
                  <c:y val="5.6460372185628473E-2"/>
                </c:manualLayout>
              </c:layout>
              <c:showPercent val="1"/>
            </c:dLbl>
            <c:dLbl>
              <c:idx val="1"/>
              <c:layout>
                <c:manualLayout>
                  <c:x val="0.22047498553843894"/>
                  <c:y val="-0.25852978407381388"/>
                </c:manualLayout>
              </c:layout>
              <c:showPercent val="1"/>
            </c:dLbl>
            <c:dLbl>
              <c:idx val="2"/>
              <c:layout>
                <c:manualLayout>
                  <c:x val="3.4749758435372181E-2"/>
                  <c:y val="0.12139288133760373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Franca!$F$82:$F$84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Franca!$G$82:$G$84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8679004723409836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1.0074632271523946E-2"/>
          <c:y val="3.5711670294039335E-2"/>
          <c:w val="0.96219282282920315"/>
          <c:h val="0.77683204824311225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noFill/>
            </c:spPr>
          </c:dPt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C00000"/>
              </a:solidFill>
            </c:spPr>
          </c:dPt>
          <c:dPt>
            <c:idx val="6"/>
            <c:spPr>
              <a:solidFill>
                <a:schemeClr val="accent3"/>
              </a:solidFill>
            </c:spPr>
          </c:dPt>
          <c:dLbls>
            <c:dLbl>
              <c:idx val="0"/>
              <c:delete val="1"/>
            </c:dLbl>
            <c:dLbl>
              <c:idx val="3"/>
              <c:layout>
                <c:manualLayout>
                  <c:x val="-2.6140867443671771E-2"/>
                  <c:y val="-0.29851045360491951"/>
                </c:manualLayout>
              </c:layout>
              <c:showPercent val="1"/>
            </c:dLbl>
            <c:dLbl>
              <c:idx val="4"/>
              <c:layout>
                <c:manualLayout>
                  <c:x val="0.12438185371571403"/>
                  <c:y val="-0.15784724343679604"/>
                </c:manualLayout>
              </c:layout>
              <c:showPercent val="1"/>
            </c:dLbl>
            <c:dLbl>
              <c:idx val="5"/>
              <c:layout>
                <c:manualLayout>
                  <c:x val="0.13169079476907825"/>
                  <c:y val="4.0859649020670692E-2"/>
                </c:manualLayout>
              </c:layout>
              <c:spPr/>
              <c:txPr>
                <a:bodyPr/>
                <a:lstStyle/>
                <a:p>
                  <a:pPr algn="ctr">
                    <a:defRPr lang="en-US" sz="1100" b="1" i="0" u="none" strike="noStrike" kern="1200" baseline="0">
                      <a:solidFill>
                        <a:sysClr val="window" lastClr="FFFFFF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pt-BR"/>
                </a:p>
              </c:txPr>
              <c:showPercent val="1"/>
            </c:dLbl>
            <c:dLbl>
              <c:idx val="6"/>
              <c:layout>
                <c:manualLayout>
                  <c:x val="5.653030432636269E-2"/>
                  <c:y val="8.0746449255134897E-2"/>
                </c:manualLayout>
              </c:layout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Percent val="1"/>
          </c:dLbls>
          <c:cat>
            <c:strRef>
              <c:f>Franca!$D$85:$J$85</c:f>
              <c:strCache>
                <c:ptCount val="7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  <c:pt idx="6">
                  <c:v>Não respondeu</c:v>
                </c:pt>
              </c:strCache>
            </c:strRef>
          </c:cat>
          <c:val>
            <c:numRef>
              <c:f>Franca!$D$86:$J$86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4.6708976446996134E-3"/>
          <c:y val="0.84109870937437492"/>
          <c:w val="0.98627740564940269"/>
          <c:h val="0.13555291975667438"/>
        </c:manualLayout>
      </c:layout>
    </c:legend>
    <c:plotVisOnly val="1"/>
    <c:dispBlanksAs val="zero"/>
  </c:chart>
  <c:spPr>
    <a:noFill/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96E-3"/>
          <c:y val="4.6398812774944885E-3"/>
          <c:w val="0.99251439734477809"/>
          <c:h val="0.817200133933880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0882987957000252E-2"/>
                  <c:y val="-7.6884093192054692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2E-2"/>
                </c:manualLayout>
              </c:layout>
              <c:showVal val="1"/>
            </c:dLbl>
            <c:dLbl>
              <c:idx val="3"/>
              <c:layout>
                <c:manualLayout>
                  <c:x val="7.5792542758947078E-3"/>
                  <c:y val="-5.516709235446808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Franca!$D$105:$E$105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Franca!$D$106:$E$106</c:f>
              <c:numCache>
                <c:formatCode>0%</c:formatCode>
                <c:ptCount val="2"/>
                <c:pt idx="0">
                  <c:v>0.57142857142857384</c:v>
                </c:pt>
                <c:pt idx="1">
                  <c:v>0.42857142857142855</c:v>
                </c:pt>
              </c:numCache>
            </c:numRef>
          </c:val>
        </c:ser>
        <c:gapWidth val="211"/>
        <c:gapDepth val="0"/>
        <c:shape val="box"/>
        <c:axId val="92665344"/>
        <c:axId val="92666880"/>
        <c:axId val="0"/>
      </c:bar3DChart>
      <c:catAx>
        <c:axId val="926653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2666880"/>
        <c:crosses val="autoZero"/>
        <c:auto val="1"/>
        <c:lblAlgn val="ctr"/>
        <c:lblOffset val="100"/>
      </c:catAx>
      <c:valAx>
        <c:axId val="9266688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2665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09983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23E-2"/>
                </c:manualLayout>
              </c:layout>
              <c:showVal val="1"/>
            </c:dLbl>
            <c:dLbl>
              <c:idx val="3"/>
              <c:layout>
                <c:manualLayout>
                  <c:x val="7.5792542758947061E-3"/>
                  <c:y val="-5.516709235446806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Franca!$D$121:$E$121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Franca!$D$122:$E$122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92819456"/>
        <c:axId val="92820992"/>
        <c:axId val="0"/>
      </c:bar3DChart>
      <c:catAx>
        <c:axId val="928194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2820992"/>
        <c:crosses val="autoZero"/>
        <c:auto val="1"/>
        <c:lblAlgn val="ctr"/>
        <c:lblOffset val="100"/>
      </c:catAx>
      <c:valAx>
        <c:axId val="92820992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2819456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04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16E-2"/>
                </c:manualLayout>
              </c:layout>
              <c:showVal val="1"/>
            </c:dLbl>
            <c:dLbl>
              <c:idx val="3"/>
              <c:layout>
                <c:manualLayout>
                  <c:x val="7.5792542758947095E-3"/>
                  <c:y val="-5.516709235446809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Franca!$D$136:$E$136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Franca!$D$137:$E$137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gapWidth val="211"/>
        <c:gapDepth val="0"/>
        <c:shape val="box"/>
        <c:axId val="93083904"/>
        <c:axId val="93102080"/>
        <c:axId val="0"/>
      </c:bar3DChart>
      <c:catAx>
        <c:axId val="930839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3102080"/>
        <c:crosses val="autoZero"/>
        <c:auto val="1"/>
        <c:lblAlgn val="ctr"/>
        <c:lblOffset val="100"/>
      </c:catAx>
      <c:valAx>
        <c:axId val="93102080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3083904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91"/>
          <c:w val="0.96219282282920315"/>
          <c:h val="0.77683204824311058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2419811789312194"/>
                  <c:y val="3.3254683994950428E-2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9467154875790868"/>
                  <c:y val="-0.14963281838905088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Consolidado!$E$63:$F$63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Consolidado!$E$64:$F$64</c:f>
              <c:numCache>
                <c:formatCode>0.00%</c:formatCode>
                <c:ptCount val="2"/>
                <c:pt idx="0">
                  <c:v>0.80727272727272659</c:v>
                </c:pt>
                <c:pt idx="1">
                  <c:v>0.19272727272727291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910773046745142E-2"/>
          <c:y val="3.2380667796392482E-2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Marilia!$D$68:$H$68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Marilia!$D$69:$H$69</c:f>
              <c:numCache>
                <c:formatCode>0%</c:formatCode>
                <c:ptCount val="5"/>
                <c:pt idx="0">
                  <c:v>0.65789473684210831</c:v>
                </c:pt>
                <c:pt idx="1">
                  <c:v>0.21052631578947417</c:v>
                </c:pt>
                <c:pt idx="2">
                  <c:v>2.6315789473684216E-2</c:v>
                </c:pt>
                <c:pt idx="3">
                  <c:v>0.10526315789473686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93048832"/>
        <c:axId val="93050368"/>
        <c:axId val="0"/>
      </c:bar3DChart>
      <c:catAx>
        <c:axId val="930488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93050368"/>
        <c:crosses val="autoZero"/>
        <c:auto val="1"/>
        <c:lblAlgn val="ctr"/>
        <c:lblOffset val="100"/>
      </c:catAx>
      <c:valAx>
        <c:axId val="93050368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93048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26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8843342343401097E-2"/>
                  <c:y val="-3.3613886499481688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47E-2"/>
                </c:manualLayout>
              </c:layout>
              <c:showVal val="1"/>
            </c:dLbl>
            <c:dLbl>
              <c:idx val="3"/>
              <c:layout>
                <c:manualLayout>
                  <c:x val="7.5792542758946974E-3"/>
                  <c:y val="-5.5167092354467981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'[ESTATISTICA_DA_PESQUISA(Final).xlsx]Marilia'!$D$82:$E$82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'[ESTATISTICA_DA_PESQUISA(Final).xlsx]Marilia'!$D$83:$E$83</c:f>
              <c:numCache>
                <c:formatCode>0%</c:formatCode>
                <c:ptCount val="2"/>
                <c:pt idx="0">
                  <c:v>0.17857142857142924</c:v>
                </c:pt>
                <c:pt idx="1">
                  <c:v>0.82142857142857373</c:v>
                </c:pt>
              </c:numCache>
            </c:numRef>
          </c:val>
        </c:ser>
        <c:gapWidth val="211"/>
        <c:gapDepth val="0"/>
        <c:shape val="box"/>
        <c:axId val="93362816"/>
        <c:axId val="93364608"/>
        <c:axId val="0"/>
      </c:bar3DChart>
      <c:catAx>
        <c:axId val="933628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3364608"/>
        <c:crosses val="autoZero"/>
        <c:auto val="1"/>
        <c:lblAlgn val="ctr"/>
        <c:lblOffset val="100"/>
      </c:catAx>
      <c:valAx>
        <c:axId val="93364608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3362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55"/>
          <c:w val="0.96219282282920315"/>
          <c:h val="0.77683204824310859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8349060295428449"/>
                  <c:y val="0.17477919744022524"/>
                </c:manualLayout>
              </c:layout>
              <c:numFmt formatCode="0%" sourceLinked="0"/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1664885491493497"/>
                  <c:y val="-0.16378522282327884"/>
                </c:manualLayout>
              </c:layout>
              <c:dLblPos val="bestFit"/>
              <c:showVal val="1"/>
            </c:dLbl>
            <c:numFmt formatCode="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Marilia!$F$94:$G$94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Marilia!$F$95:$G$95</c:f>
              <c:numCache>
                <c:formatCode>0.00%</c:formatCode>
                <c:ptCount val="2"/>
                <c:pt idx="0">
                  <c:v>0.8292682926829269</c:v>
                </c:pt>
                <c:pt idx="1">
                  <c:v>0.17073170731707321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02E-2"/>
          <c:y val="1.3484456311473251E-2"/>
          <c:w val="0.96219282282920315"/>
          <c:h val="0.77683204824310892"/>
        </c:manualLayout>
      </c:layout>
      <c:pie3DChart>
        <c:varyColors val="1"/>
        <c:ser>
          <c:idx val="0"/>
          <c:order val="0"/>
          <c:explosion val="28"/>
          <c:dPt>
            <c:idx val="0"/>
            <c:explosion val="0"/>
            <c:spPr>
              <a:solidFill>
                <a:srgbClr val="FF6600"/>
              </a:solidFill>
            </c:spPr>
          </c:dPt>
          <c:dPt>
            <c:idx val="1"/>
            <c:explosion val="5"/>
            <c:spPr>
              <a:solidFill>
                <a:srgbClr val="FF0000"/>
              </a:solidFill>
            </c:spPr>
          </c:dPt>
          <c:dPt>
            <c:idx val="2"/>
            <c:explosion val="12"/>
            <c:spPr>
              <a:solidFill>
                <a:srgbClr val="C00000"/>
              </a:solidFill>
            </c:spPr>
          </c:dPt>
          <c:dPt>
            <c:idx val="3"/>
            <c:explosion val="14"/>
            <c:spPr>
              <a:solidFill>
                <a:srgbClr val="990033"/>
              </a:solidFill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6866533094270001E-2"/>
                  <c:y val="-0.30572030648067638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8.4926330885868401E-2"/>
                  <c:y val="6.070254904051156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Marilia!$E$97:$I$97</c:f>
              <c:strCache>
                <c:ptCount val="5"/>
                <c:pt idx="0">
                  <c:v>De 16 a 20</c:v>
                </c:pt>
                <c:pt idx="1">
                  <c:v>De 21 a 25</c:v>
                </c:pt>
                <c:pt idx="2">
                  <c:v>De 26 a 30</c:v>
                </c:pt>
                <c:pt idx="3">
                  <c:v>De 31 a 35</c:v>
                </c:pt>
                <c:pt idx="4">
                  <c:v>Mais de 35</c:v>
                </c:pt>
              </c:strCache>
            </c:strRef>
          </c:cat>
          <c:val>
            <c:numRef>
              <c:f>Marilia!$E$98:$I$98</c:f>
              <c:numCache>
                <c:formatCode>0%</c:formatCode>
                <c:ptCount val="5"/>
                <c:pt idx="0">
                  <c:v>0.26829268292682928</c:v>
                </c:pt>
                <c:pt idx="1">
                  <c:v>0.29268292682926916</c:v>
                </c:pt>
                <c:pt idx="2">
                  <c:v>0.14634146341463439</c:v>
                </c:pt>
                <c:pt idx="3">
                  <c:v>0.12195121951219511</c:v>
                </c:pt>
                <c:pt idx="4">
                  <c:v>0.17073170731707321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78532088758598761"/>
          <c:w val="0.99900680678337361"/>
          <c:h val="0.18637418739420494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6"/>
          <c:w val="0.96219282282920315"/>
          <c:h val="0.77683204824311025"/>
        </c:manualLayout>
      </c:layout>
      <c:pie3DChart>
        <c:varyColors val="1"/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8679004723409836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61"/>
          <c:w val="0.96219282282920315"/>
          <c:h val="0.77683204824310892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2553826411001421"/>
                  <c:y val="6.6351180278214697E-2"/>
                </c:manualLayout>
              </c:layout>
              <c:showPercent val="1"/>
            </c:dLbl>
            <c:dLbl>
              <c:idx val="1"/>
              <c:layout>
                <c:manualLayout>
                  <c:x val="0.28594398174214186"/>
                  <c:y val="-0.19722333483414128"/>
                </c:manualLayout>
              </c:layout>
              <c:showPercent val="1"/>
            </c:dLbl>
            <c:dLbl>
              <c:idx val="2"/>
              <c:layout>
                <c:manualLayout>
                  <c:x val="-1.4840865139278313E-2"/>
                  <c:y val="0.15083302147714586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Marilia!$F$110:$F$112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Marilia!$G$110:$G$112</c:f>
              <c:numCache>
                <c:formatCode>General</c:formatCode>
                <c:ptCount val="3"/>
                <c:pt idx="0">
                  <c:v>7</c:v>
                </c:pt>
                <c:pt idx="1">
                  <c:v>19</c:v>
                </c:pt>
                <c:pt idx="2">
                  <c:v>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236232697308585E-2"/>
          <c:y val="0.89414443716780112"/>
          <c:w val="0.98679004723409702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rotY val="19"/>
      <c:perspective val="30"/>
    </c:view3D>
    <c:plotArea>
      <c:layout>
        <c:manualLayout>
          <c:layoutTarget val="inner"/>
          <c:xMode val="edge"/>
          <c:yMode val="edge"/>
          <c:x val="1.1170975236024007E-2"/>
          <c:y val="1.3484456311473257E-2"/>
          <c:w val="0.96219282282920315"/>
          <c:h val="0.77683204824310914"/>
        </c:manualLayout>
      </c:layout>
      <c:pie3DChart>
        <c:varyColors val="1"/>
        <c:ser>
          <c:idx val="0"/>
          <c:order val="0"/>
          <c:explosion val="43"/>
          <c:dPt>
            <c:idx val="0"/>
            <c:explosion val="2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explosion val="2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explosion val="20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explosion val="9"/>
            <c:spPr>
              <a:solidFill>
                <a:srgbClr val="CC3300"/>
              </a:solidFill>
            </c:spPr>
          </c:dPt>
          <c:dPt>
            <c:idx val="4"/>
            <c:explosion val="14"/>
            <c:spPr>
              <a:solidFill>
                <a:srgbClr val="C00000"/>
              </a:solidFill>
            </c:spPr>
          </c:dPt>
          <c:dPt>
            <c:idx val="5"/>
            <c:explosion val="8"/>
            <c:spPr>
              <a:solidFill>
                <a:srgbClr val="990033"/>
              </a:solidFill>
            </c:spPr>
          </c:dPt>
          <c:dPt>
            <c:idx val="6"/>
            <c:explosion val="24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7.6293782800027909E-2"/>
                  <c:y val="6.9162543193206513E-2"/>
                </c:manualLayout>
              </c:layout>
              <c:showPercent val="1"/>
            </c:dLbl>
            <c:dLbl>
              <c:idx val="1"/>
              <c:layout>
                <c:manualLayout>
                  <c:x val="-6.6019736036862189E-2"/>
                  <c:y val="3.5518489398613823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Marilia!$D$113:$J$113</c:f>
              <c:strCache>
                <c:ptCount val="7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  <c:pt idx="6">
                  <c:v>Não respondeu</c:v>
                </c:pt>
              </c:strCache>
            </c:strRef>
          </c:cat>
          <c:val>
            <c:numRef>
              <c:f>Marilia!$D$114:$J$114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5337542532938146E-4"/>
          <c:y val="0.70148081837060861"/>
          <c:w val="0.99590393911034358"/>
          <c:h val="0.27138544435233691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96E-3"/>
          <c:y val="4.6398812774944885E-3"/>
          <c:w val="0.99251439734477809"/>
          <c:h val="0.817200133933880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0882987957000252E-2"/>
                  <c:y val="-7.6884093192054692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2E-2"/>
                </c:manualLayout>
              </c:layout>
              <c:showVal val="1"/>
            </c:dLbl>
            <c:dLbl>
              <c:idx val="3"/>
              <c:layout>
                <c:manualLayout>
                  <c:x val="7.5792542758947078E-3"/>
                  <c:y val="-5.516709235446808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Marilia!$D$133:$E$133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Marilia!$D$134:$E$134</c:f>
              <c:numCache>
                <c:formatCode>0%</c:formatCode>
                <c:ptCount val="2"/>
                <c:pt idx="0">
                  <c:v>0.27586206896551835</c:v>
                </c:pt>
                <c:pt idx="1">
                  <c:v>0.72413793103448365</c:v>
                </c:pt>
              </c:numCache>
            </c:numRef>
          </c:val>
        </c:ser>
        <c:gapWidth val="211"/>
        <c:gapDepth val="0"/>
        <c:shape val="box"/>
        <c:axId val="93848320"/>
        <c:axId val="93849856"/>
        <c:axId val="0"/>
      </c:bar3DChart>
      <c:catAx>
        <c:axId val="938483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3849856"/>
        <c:crosses val="autoZero"/>
        <c:auto val="1"/>
        <c:lblAlgn val="ctr"/>
        <c:lblOffset val="100"/>
      </c:catAx>
      <c:valAx>
        <c:axId val="9384985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3848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09983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23E-2"/>
                </c:manualLayout>
              </c:layout>
              <c:showVal val="1"/>
            </c:dLbl>
            <c:dLbl>
              <c:idx val="3"/>
              <c:layout>
                <c:manualLayout>
                  <c:x val="7.5792542758947061E-3"/>
                  <c:y val="-5.516709235446806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Marilia!$D$149:$E$149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Marilia!$D$150:$E$150</c:f>
              <c:numCache>
                <c:formatCode>0%</c:formatCode>
                <c:ptCount val="2"/>
                <c:pt idx="0">
                  <c:v>3.4482758620689655E-2</c:v>
                </c:pt>
                <c:pt idx="1">
                  <c:v>0.96551724137931039</c:v>
                </c:pt>
              </c:numCache>
            </c:numRef>
          </c:val>
        </c:ser>
        <c:gapWidth val="211"/>
        <c:gapDepth val="0"/>
        <c:shape val="box"/>
        <c:axId val="93821952"/>
        <c:axId val="93831936"/>
        <c:axId val="0"/>
      </c:bar3DChart>
      <c:catAx>
        <c:axId val="938219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3831936"/>
        <c:crosses val="autoZero"/>
        <c:auto val="1"/>
        <c:lblAlgn val="ctr"/>
        <c:lblOffset val="100"/>
      </c:catAx>
      <c:valAx>
        <c:axId val="9383193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382195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04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16E-2"/>
                </c:manualLayout>
              </c:layout>
              <c:showVal val="1"/>
            </c:dLbl>
            <c:dLbl>
              <c:idx val="3"/>
              <c:layout>
                <c:manualLayout>
                  <c:x val="7.5792542758947095E-3"/>
                  <c:y val="-5.516709235446809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Marilia!$D$164:$E$164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Marilia!$D$165:$E$165</c:f>
              <c:numCache>
                <c:formatCode>0%</c:formatCode>
                <c:ptCount val="2"/>
                <c:pt idx="0">
                  <c:v>3.4482758620689655E-2</c:v>
                </c:pt>
                <c:pt idx="1">
                  <c:v>0.96551724137931039</c:v>
                </c:pt>
              </c:numCache>
            </c:numRef>
          </c:val>
        </c:ser>
        <c:gapWidth val="211"/>
        <c:gapDepth val="0"/>
        <c:shape val="box"/>
        <c:axId val="94029312"/>
        <c:axId val="94030848"/>
        <c:axId val="0"/>
      </c:bar3DChart>
      <c:catAx>
        <c:axId val="940293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4030848"/>
        <c:crosses val="autoZero"/>
        <c:auto val="1"/>
        <c:lblAlgn val="ctr"/>
        <c:lblOffset val="100"/>
      </c:catAx>
      <c:valAx>
        <c:axId val="94030848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402931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97"/>
          <c:w val="0.96219282282920315"/>
          <c:h val="0.77683204824311092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9619263525852862"/>
                  <c:y val="3.0015689944266007E-2"/>
                </c:manualLayout>
              </c:layout>
              <c:showPercent val="1"/>
            </c:dLbl>
            <c:dLbl>
              <c:idx val="1"/>
              <c:layout>
                <c:manualLayout>
                  <c:x val="0.19448807635921297"/>
                  <c:y val="-0.16631931324390706"/>
                </c:manualLayout>
              </c:layout>
              <c:showPercent val="1"/>
            </c:dLbl>
            <c:dLbl>
              <c:idx val="2"/>
              <c:layout>
                <c:manualLayout>
                  <c:x val="-1.5124714449738449E-2"/>
                  <c:y val="9.6651089882864208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Consolidado!$B$89:$B$91</c:f>
              <c:strCache>
                <c:ptCount val="3"/>
                <c:pt idx="0">
                  <c:v>Reincidencia até 50%</c:v>
                </c:pt>
                <c:pt idx="1">
                  <c:v>Reincidencia maior que 50%</c:v>
                </c:pt>
                <c:pt idx="2">
                  <c:v>Não Respondeu</c:v>
                </c:pt>
              </c:strCache>
            </c:strRef>
          </c:cat>
          <c:val>
            <c:numRef>
              <c:f>Consolidado!$C$89:$C$91</c:f>
              <c:numCache>
                <c:formatCode>General</c:formatCode>
                <c:ptCount val="3"/>
                <c:pt idx="0">
                  <c:v>117</c:v>
                </c:pt>
                <c:pt idx="1">
                  <c:v>175</c:v>
                </c:pt>
                <c:pt idx="2">
                  <c:v>33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5148116107661787"/>
          <c:w val="0.99261669083343917"/>
          <c:h val="0.1208373573997212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5.7199460828316714E-2"/>
          <c:w val="0.94721199409998624"/>
          <c:h val="0.79030451115528322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1.2608727586477641E-2"/>
                  <c:y val="-3.1866917132358437E-5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'Pres Prudente'!$D$71:$H$71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'Pres Prudente'!$D$72:$H$72</c:f>
              <c:numCache>
                <c:formatCode>0%</c:formatCode>
                <c:ptCount val="5"/>
                <c:pt idx="0">
                  <c:v>0.59322033898305049</c:v>
                </c:pt>
                <c:pt idx="1">
                  <c:v>0.25423728813559227</c:v>
                </c:pt>
                <c:pt idx="2">
                  <c:v>6.77966101694919E-2</c:v>
                </c:pt>
                <c:pt idx="3">
                  <c:v>8.4745762711864805E-2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94096000"/>
        <c:axId val="94101888"/>
        <c:axId val="0"/>
      </c:bar3DChart>
      <c:catAx>
        <c:axId val="940960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94101888"/>
        <c:crosses val="autoZero"/>
        <c:auto val="1"/>
        <c:lblAlgn val="ctr"/>
        <c:lblOffset val="100"/>
      </c:catAx>
      <c:valAx>
        <c:axId val="94101888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94096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10013E-3"/>
          <c:y val="6.0662123116963333E-2"/>
          <c:w val="0.99251439734477809"/>
          <c:h val="0.7611777939522265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8843342343401097E-2"/>
                  <c:y val="-3.3613886499481688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06E-2"/>
                </c:manualLayout>
              </c:layout>
              <c:showVal val="1"/>
            </c:dLbl>
            <c:dLbl>
              <c:idx val="3"/>
              <c:layout>
                <c:manualLayout>
                  <c:x val="7.5792542758947113E-3"/>
                  <c:y val="-5.516709235446811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'Pres Prudente'!$D$85:$E$85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'Pres Prudente'!$D$86:$E$86</c:f>
              <c:numCache>
                <c:formatCode>0%</c:formatCode>
                <c:ptCount val="2"/>
                <c:pt idx="0">
                  <c:v>0.19444444444444531</c:v>
                </c:pt>
                <c:pt idx="1">
                  <c:v>0.80555555555555569</c:v>
                </c:pt>
              </c:numCache>
            </c:numRef>
          </c:val>
        </c:ser>
        <c:gapWidth val="211"/>
        <c:gapDepth val="0"/>
        <c:shape val="box"/>
        <c:axId val="94315648"/>
        <c:axId val="94317184"/>
        <c:axId val="0"/>
      </c:bar3DChart>
      <c:catAx>
        <c:axId val="943156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4317184"/>
        <c:crosses val="autoZero"/>
        <c:auto val="1"/>
        <c:lblAlgn val="ctr"/>
        <c:lblOffset val="100"/>
      </c:catAx>
      <c:valAx>
        <c:axId val="9431718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4315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73"/>
          <c:w val="0.96219282282920315"/>
          <c:h val="0.77683204824310959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9"/>
            <c:spPr>
              <a:solidFill>
                <a:srgbClr val="C00000"/>
              </a:solidFill>
            </c:spPr>
          </c:dPt>
          <c:dPt>
            <c:idx val="1"/>
            <c:explosion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8694404380429208"/>
                  <c:y val="-1.86377901951294E-2"/>
                </c:manualLayout>
              </c:layout>
              <c:numFmt formatCode="0%" sourceLinked="0"/>
              <c:spPr>
                <a:noFill/>
              </c:spPr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0.15463712879148844"/>
                  <c:y val="-2.2260597724239491E-2"/>
                </c:manualLayout>
              </c:layout>
              <c:dLblPos val="bestFit"/>
              <c:showVal val="1"/>
            </c:dLbl>
            <c:numFmt formatCode="0%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'Pres Prudente'!$F$99:$G$99</c:f>
              <c:strCache>
                <c:ptCount val="2"/>
                <c:pt idx="0">
                  <c:v>De 16 a 35 anos</c:v>
                </c:pt>
                <c:pt idx="1">
                  <c:v>Demais Idades</c:v>
                </c:pt>
              </c:strCache>
            </c:strRef>
          </c:cat>
          <c:val>
            <c:numRef>
              <c:f>'Pres Prudente'!$F$100:$G$100</c:f>
              <c:numCache>
                <c:formatCode>0.00%</c:formatCode>
                <c:ptCount val="2"/>
                <c:pt idx="0">
                  <c:v>0.72727272727272729</c:v>
                </c:pt>
                <c:pt idx="1">
                  <c:v>0.27272727272727282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137"/>
      <c:perspective val="30"/>
    </c:view3D>
    <c:plotArea>
      <c:layout>
        <c:manualLayout>
          <c:layoutTarget val="inner"/>
          <c:xMode val="edge"/>
          <c:yMode val="edge"/>
          <c:x val="1.1170975236024023E-2"/>
          <c:y val="1.348445631147327E-2"/>
          <c:w val="0.96219282282920315"/>
          <c:h val="0.77683204824310992"/>
        </c:manualLayout>
      </c:layout>
      <c:pie3DChart>
        <c:varyColors val="1"/>
        <c:ser>
          <c:idx val="0"/>
          <c:order val="0"/>
          <c:explosion val="28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11"/>
            <c:spPr>
              <a:solidFill>
                <a:srgbClr val="FF6600"/>
              </a:solidFill>
            </c:spPr>
          </c:dPt>
          <c:dPt>
            <c:idx val="2"/>
            <c:explosion val="11"/>
            <c:spPr>
              <a:solidFill>
                <a:srgbClr val="CC3300"/>
              </a:solidFill>
            </c:spPr>
          </c:dPt>
          <c:dPt>
            <c:idx val="3"/>
            <c:explosion val="11"/>
            <c:spPr>
              <a:solidFill>
                <a:srgbClr val="990033"/>
              </a:solidFill>
            </c:spPr>
          </c:dPt>
          <c:dPt>
            <c:idx val="4"/>
            <c:explosion val="19"/>
            <c:spPr>
              <a:solidFill>
                <a:srgbClr val="660033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8.4405095340284064E-2"/>
                  <c:y val="-0.20665306891134869"/>
                </c:manualLayout>
              </c:layout>
              <c:numFmt formatCode="0.00%" sourceLinked="0"/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6.9429907398203414E-2"/>
                  <c:y val="-0.2777753220428133"/>
                </c:manualLayout>
              </c:layout>
              <c:dLblPos val="bestFit"/>
              <c:showVal val="1"/>
            </c:dLbl>
            <c:numFmt formatCode="0.0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'Pres Prudente'!$D$102:$I$102</c:f>
              <c:strCache>
                <c:ptCount val="6"/>
                <c:pt idx="0">
                  <c:v>De 9 a 15</c:v>
                </c:pt>
                <c:pt idx="1">
                  <c:v>De 16 a 20</c:v>
                </c:pt>
                <c:pt idx="2">
                  <c:v>De 21 a 25</c:v>
                </c:pt>
                <c:pt idx="3">
                  <c:v>De 26 a 30</c:v>
                </c:pt>
                <c:pt idx="4">
                  <c:v>De 31 a 35</c:v>
                </c:pt>
                <c:pt idx="5">
                  <c:v>Mais de 35</c:v>
                </c:pt>
              </c:strCache>
            </c:strRef>
          </c:cat>
          <c:val>
            <c:numRef>
              <c:f>'Pres Prudente'!$D$103:$I$103</c:f>
              <c:numCache>
                <c:formatCode>0%</c:formatCode>
                <c:ptCount val="6"/>
                <c:pt idx="0">
                  <c:v>4.5454545454545463E-2</c:v>
                </c:pt>
                <c:pt idx="1">
                  <c:v>0.25757575757575757</c:v>
                </c:pt>
                <c:pt idx="2">
                  <c:v>0.21212121212121221</c:v>
                </c:pt>
                <c:pt idx="3">
                  <c:v>0.13636363636363635</c:v>
                </c:pt>
                <c:pt idx="4">
                  <c:v>0.12121212121212153</c:v>
                </c:pt>
                <c:pt idx="5">
                  <c:v>0.22727272727272727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78532088758598761"/>
          <c:w val="1"/>
          <c:h val="0.18637418739420494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1170975236024035E-2"/>
          <c:y val="1.3484456311473285E-2"/>
          <c:w val="0.96219282282920315"/>
          <c:h val="0.77683204824311058"/>
        </c:manualLayout>
      </c:layout>
      <c:pie3DChart>
        <c:varyColors val="1"/>
        <c:ser>
          <c:idx val="0"/>
          <c:order val="0"/>
          <c:explosion val="43"/>
          <c:dPt>
            <c:idx val="0"/>
            <c:explosion val="19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explosion val="26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explosion val="24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explosion val="8"/>
            <c:spPr>
              <a:solidFill>
                <a:srgbClr val="CC3300"/>
              </a:solidFill>
            </c:spPr>
          </c:dPt>
          <c:dPt>
            <c:idx val="4"/>
            <c:explosion val="11"/>
            <c:spPr>
              <a:solidFill>
                <a:srgbClr val="C00000"/>
              </a:solidFill>
            </c:spPr>
          </c:dPt>
          <c:dPt>
            <c:idx val="5"/>
            <c:explosion val="7"/>
            <c:spPr>
              <a:solidFill>
                <a:srgbClr val="660033"/>
              </a:solidFill>
            </c:spPr>
          </c:dPt>
          <c:dPt>
            <c:idx val="6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7.185333251088219E-2"/>
                  <c:y val="8.0197287556122321E-2"/>
                </c:manualLayout>
              </c:layout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-0.13384677782935298"/>
                  <c:y val="3.3639400455627612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0.10845399588599768"/>
                  <c:y val="-0.13296665702120067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Percent val="1"/>
          </c:dLbls>
          <c:cat>
            <c:strRef>
              <c:f>'Pres Prudente'!$D$118:$J$118</c:f>
              <c:strCache>
                <c:ptCount val="7"/>
                <c:pt idx="0">
                  <c:v>Menor de 10%</c:v>
                </c:pt>
                <c:pt idx="1">
                  <c:v>De 11 a 30%</c:v>
                </c:pt>
                <c:pt idx="2">
                  <c:v>De 31 a 50%</c:v>
                </c:pt>
                <c:pt idx="3">
                  <c:v>De 51 a 70%</c:v>
                </c:pt>
                <c:pt idx="4">
                  <c:v>De 71 a 90%</c:v>
                </c:pt>
                <c:pt idx="5">
                  <c:v>Maior que 91%</c:v>
                </c:pt>
                <c:pt idx="6">
                  <c:v>Não respondeu</c:v>
                </c:pt>
              </c:strCache>
            </c:strRef>
          </c:cat>
          <c:val>
            <c:numRef>
              <c:f>'Pres Prudente'!$D$119:$J$119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68859567826141121"/>
          <c:w val="0.99557948390873552"/>
          <c:h val="0.2830993967187831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7.8843060265498185E-3"/>
          <c:y val="0.1057567804024508"/>
          <c:w val="0.96219282282920315"/>
          <c:h val="0.77683204824311003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0440368455839944"/>
                  <c:y val="-5.8018556745886834E-3"/>
                </c:manualLayout>
              </c:layout>
              <c:showPercent val="1"/>
            </c:dLbl>
            <c:dLbl>
              <c:idx val="1"/>
              <c:layout>
                <c:manualLayout>
                  <c:x val="0.23789948339255088"/>
                  <c:y val="-0.15774183871791214"/>
                </c:manualLayout>
              </c:layout>
              <c:showPercent val="1"/>
            </c:dLbl>
            <c:dLbl>
              <c:idx val="2"/>
              <c:layout>
                <c:manualLayout>
                  <c:x val="-4.9249026012269846E-2"/>
                  <c:y val="8.974629635701116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Percent val="1"/>
          </c:dLbls>
          <c:cat>
            <c:strRef>
              <c:f>'Pres Prudente'!$F$115:$F$117</c:f>
              <c:strCache>
                <c:ptCount val="3"/>
                <c:pt idx="0">
                  <c:v>Reincidencia &lt; 50%</c:v>
                </c:pt>
                <c:pt idx="1">
                  <c:v>Reincidencia &gt; 50%</c:v>
                </c:pt>
                <c:pt idx="2">
                  <c:v>Não Respondeu</c:v>
                </c:pt>
              </c:strCache>
            </c:strRef>
          </c:cat>
          <c:val>
            <c:numRef>
              <c:f>'Pres Prudente'!$G$115:$G$117</c:f>
              <c:numCache>
                <c:formatCode>General</c:formatCode>
                <c:ptCount val="3"/>
                <c:pt idx="0">
                  <c:v>13</c:v>
                </c:pt>
                <c:pt idx="1">
                  <c:v>21</c:v>
                </c:pt>
                <c:pt idx="2">
                  <c:v>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500802122916903E-4"/>
          <c:y val="0.87093804990852164"/>
          <c:w val="0.98679004723409813"/>
          <c:h val="0.10138034220377365"/>
        </c:manualLayout>
      </c:layout>
      <c:txPr>
        <a:bodyPr/>
        <a:lstStyle/>
        <a:p>
          <a:pPr rtl="0">
            <a:defRPr sz="1200" b="1" i="0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2801327610997E-3"/>
          <c:y val="4.6398812774944885E-3"/>
          <c:w val="0.99251439734477809"/>
          <c:h val="0.81720013393388025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5853615303062206E-2"/>
                  <c:y val="-6.5664322823844573E-2"/>
                </c:manualLayout>
              </c:layout>
              <c:showVal val="1"/>
            </c:dLbl>
            <c:dLbl>
              <c:idx val="1"/>
              <c:layout>
                <c:manualLayout>
                  <c:x val="4.0882987957000204E-2"/>
                  <c:y val="-7.6884093192054692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5.5608782306911433E-3"/>
                  <c:y val="-2.325018934003693E-2"/>
                </c:manualLayout>
              </c:layout>
              <c:showVal val="1"/>
            </c:dLbl>
            <c:dLbl>
              <c:idx val="3"/>
              <c:layout>
                <c:manualLayout>
                  <c:x val="7.5792542758947043E-3"/>
                  <c:y val="-5.5167092354468042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</c:dLbls>
          <c:cat>
            <c:strRef>
              <c:f>'Pres Prudente'!$D$138:$E$138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'Pres Prudente'!$D$139:$E$139</c:f>
              <c:numCache>
                <c:formatCode>0%</c:formatCode>
                <c:ptCount val="2"/>
                <c:pt idx="0">
                  <c:v>0.25</c:v>
                </c:pt>
                <c:pt idx="1">
                  <c:v>0.75000000000000178</c:v>
                </c:pt>
              </c:numCache>
            </c:numRef>
          </c:val>
        </c:ser>
        <c:gapWidth val="211"/>
        <c:gapDepth val="0"/>
        <c:shape val="box"/>
        <c:axId val="94978048"/>
        <c:axId val="94979584"/>
        <c:axId val="0"/>
      </c:bar3DChart>
      <c:catAx>
        <c:axId val="949780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94979584"/>
        <c:crosses val="autoZero"/>
        <c:auto val="1"/>
        <c:lblAlgn val="ctr"/>
        <c:lblOffset val="100"/>
      </c:catAx>
      <c:valAx>
        <c:axId val="94979584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4978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09983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23E-2"/>
                </c:manualLayout>
              </c:layout>
              <c:showVal val="1"/>
            </c:dLbl>
            <c:dLbl>
              <c:idx val="3"/>
              <c:layout>
                <c:manualLayout>
                  <c:x val="7.5792542758947061E-3"/>
                  <c:y val="-5.5167092354468063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'Pres Prudente'!$D$156:$E$156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'Pres Prudente'!$D$157:$E$157</c:f>
              <c:numCache>
                <c:formatCode>0%</c:formatCode>
                <c:ptCount val="2"/>
                <c:pt idx="0">
                  <c:v>5.5555555555555455E-2</c:v>
                </c:pt>
                <c:pt idx="1">
                  <c:v>0.94444444444444464</c:v>
                </c:pt>
              </c:numCache>
            </c:numRef>
          </c:val>
        </c:ser>
        <c:gapWidth val="211"/>
        <c:gapDepth val="0"/>
        <c:shape val="box"/>
        <c:axId val="94447872"/>
        <c:axId val="94457856"/>
        <c:axId val="0"/>
      </c:bar3DChart>
      <c:catAx>
        <c:axId val="944478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4457856"/>
        <c:crosses val="autoZero"/>
        <c:auto val="1"/>
        <c:lblAlgn val="ctr"/>
        <c:lblOffset val="100"/>
      </c:catAx>
      <c:valAx>
        <c:axId val="9445785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444787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7428013276110004E-3"/>
          <c:y val="9.7709255658966196E-2"/>
          <c:w val="0.99251439734477809"/>
          <c:h val="0.7512706001026000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1603926711070362E-2"/>
                  <c:y val="-4.9104868155032622E-2"/>
                </c:manualLayout>
              </c:layout>
              <c:showVal val="1"/>
            </c:dLbl>
            <c:dLbl>
              <c:idx val="1"/>
              <c:layout>
                <c:manualLayout>
                  <c:x val="3.5266164508083654E-2"/>
                  <c:y val="-5.4813192687206434E-2"/>
                </c:manualLayout>
              </c:layout>
              <c:showVal val="1"/>
            </c:dLbl>
            <c:dLbl>
              <c:idx val="2"/>
              <c:layout>
                <c:manualLayout>
                  <c:x val="5.5608782306911433E-3"/>
                  <c:y val="-2.3250189340036916E-2"/>
                </c:manualLayout>
              </c:layout>
              <c:showVal val="1"/>
            </c:dLbl>
            <c:dLbl>
              <c:idx val="3"/>
              <c:layout>
                <c:manualLayout>
                  <c:x val="7.5792542758947095E-3"/>
                  <c:y val="-5.5167092354468097E-5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1F497D">
                        <a:lumMod val="75000"/>
                      </a:srgb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Marilia!$D$164:$E$164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Marilia!$D$165:$E$165</c:f>
              <c:numCache>
                <c:formatCode>0%</c:formatCode>
                <c:ptCount val="2"/>
                <c:pt idx="0">
                  <c:v>3.4482758620689655E-2</c:v>
                </c:pt>
                <c:pt idx="1">
                  <c:v>0.96551724137931039</c:v>
                </c:pt>
              </c:numCache>
            </c:numRef>
          </c:val>
        </c:ser>
        <c:gapWidth val="211"/>
        <c:gapDepth val="0"/>
        <c:shape val="box"/>
        <c:axId val="95056640"/>
        <c:axId val="95058176"/>
        <c:axId val="0"/>
      </c:bar3DChart>
      <c:catAx>
        <c:axId val="950566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5058176"/>
        <c:crosses val="autoZero"/>
        <c:auto val="1"/>
        <c:lblAlgn val="ctr"/>
        <c:lblOffset val="100"/>
      </c:catAx>
      <c:valAx>
        <c:axId val="95058176"/>
        <c:scaling>
          <c:orientation val="minMax"/>
          <c:max val="0.85000000000000064"/>
          <c:min val="0"/>
        </c:scaling>
        <c:delete val="1"/>
        <c:axPos val="l"/>
        <c:numFmt formatCode="0%" sourceLinked="1"/>
        <c:tickLblPos val="none"/>
        <c:crossAx val="95056640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394002950006878E-2"/>
          <c:y val="4.6398812774944885E-3"/>
          <c:w val="0.94721199409998624"/>
          <c:h val="0.842864392345438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394002950006878E-2"/>
                  <c:y val="-4.175893149745046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3994548136369847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2.1595093322732878E-2"/>
                  <c:y val="-4.639881277494487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3"/>
              <c:layout>
                <c:manualLayout>
                  <c:x val="1.9195638509095919E-2"/>
                  <c:y val="-3.71190502199559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dLbl>
              <c:idx val="4"/>
              <c:layout>
                <c:manualLayout>
                  <c:x val="2.6394002950006878E-2"/>
                  <c:y val="-4.639881277494484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Registro!$D$32:$H$32</c:f>
              <c:strCache>
                <c:ptCount val="5"/>
                <c:pt idx="0">
                  <c:v>Alcool</c:v>
                </c:pt>
                <c:pt idx="1">
                  <c:v>Crack</c:v>
                </c:pt>
                <c:pt idx="2">
                  <c:v>Cocaína</c:v>
                </c:pt>
                <c:pt idx="3">
                  <c:v>Maconha</c:v>
                </c:pt>
                <c:pt idx="4">
                  <c:v>Sintéticas</c:v>
                </c:pt>
              </c:strCache>
            </c:strRef>
          </c:cat>
          <c:val>
            <c:numRef>
              <c:f>Registro!$D$33:$H$33</c:f>
              <c:numCache>
                <c:formatCode>0%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101"/>
        <c:gapDepth val="0"/>
        <c:shape val="box"/>
        <c:axId val="94930816"/>
        <c:axId val="94932352"/>
        <c:axId val="0"/>
      </c:bar3DChart>
      <c:catAx>
        <c:axId val="949308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pt-BR"/>
          </a:p>
        </c:txPr>
        <c:crossAx val="94932352"/>
        <c:crosses val="autoZero"/>
        <c:auto val="1"/>
        <c:lblAlgn val="ctr"/>
        <c:lblOffset val="100"/>
      </c:catAx>
      <c:valAx>
        <c:axId val="94932352"/>
        <c:scaling>
          <c:orientation val="minMax"/>
          <c:max val="0.55000000000000004"/>
          <c:min val="0"/>
        </c:scaling>
        <c:delete val="1"/>
        <c:axPos val="l"/>
        <c:numFmt formatCode="0%" sourceLinked="1"/>
        <c:tickLblPos val="none"/>
        <c:crossAx val="94930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tx2">
        <a:lumMod val="75000"/>
      </a:schemeClr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0DFFB-7627-4ADC-8F94-3E67F52E0A2B}" type="datetimeFigureOut">
              <a:rPr lang="pt-BR" smtClean="0"/>
              <a:pPr/>
              <a:t>14/09/2011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5552-D738-4A5C-B517-760641CCB5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0872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101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110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119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128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137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146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155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164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173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182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191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65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74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83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5552-D738-4A5C-B517-760641CCB5F5}" type="slidenum">
              <a:rPr lang="pt-BR" smtClean="0"/>
              <a:pPr/>
              <a:t>92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A6555-CAC4-4829-BD9D-D5CDE8A7AC41}" type="datetimeFigureOut">
              <a:rPr lang="pt-BR"/>
              <a:pPr>
                <a:defRPr/>
              </a:pPr>
              <a:t>14/09/2011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1EB6-36EB-4105-A3E3-46F37AA3289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2E39-3D86-4595-86A9-FCBB29F0ECC5}" type="datetimeFigureOut">
              <a:rPr lang="pt-BR"/>
              <a:pPr>
                <a:defRPr/>
              </a:pPr>
              <a:t>14/09/2011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B3A8-7DFF-43A6-8893-F5C4B4CC0C3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D727-ADD1-438B-AF8C-9AAE6C8A774A}" type="datetimeFigureOut">
              <a:rPr lang="pt-BR"/>
              <a:pPr>
                <a:defRPr/>
              </a:pPr>
              <a:t>14/09/2011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BE65-FD7F-46D3-9570-9EDCC8300A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D82C-A66A-4572-989D-E06FAFC4C1F1}" type="datetimeFigureOut">
              <a:rPr lang="pt-BR"/>
              <a:pPr>
                <a:defRPr/>
              </a:pPr>
              <a:t>14/09/2011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0AF1-5A5E-4B45-B998-78C25D36B9F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7E81-82D6-4AA3-9A53-7675DCFEF8A8}" type="datetimeFigureOut">
              <a:rPr lang="pt-BR"/>
              <a:pPr>
                <a:defRPr/>
              </a:pPr>
              <a:t>14/09/2011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7397-3A9F-48E0-A2A3-AF7DC19B7B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937AE-CE63-4640-B4AB-A1E9E0F254D6}" type="datetimeFigureOut">
              <a:rPr lang="pt-BR"/>
              <a:pPr>
                <a:defRPr/>
              </a:pPr>
              <a:t>14/09/2011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257F-4443-48BF-AFA3-DA558FAF7A3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48B8-C148-417A-B10E-478F8C52F0A6}" type="datetimeFigureOut">
              <a:rPr lang="pt-BR"/>
              <a:pPr>
                <a:defRPr/>
              </a:pPr>
              <a:t>14/09/2011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5CE3-D81D-4542-BF80-46C44A9D6F4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D132-E786-49D7-9245-90E2E3E1F314}" type="datetimeFigureOut">
              <a:rPr lang="pt-BR"/>
              <a:pPr>
                <a:defRPr/>
              </a:pPr>
              <a:t>14/09/2011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525C-5FAE-47C4-938A-D3C9C2959DE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18F49-CE47-47FF-B83C-7D0CF2A48514}" type="datetimeFigureOut">
              <a:rPr lang="pt-BR"/>
              <a:pPr>
                <a:defRPr/>
              </a:pPr>
              <a:t>14/09/2011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5290-97DF-44EC-AC21-7A63797E55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23E3-07AC-4ED8-BD9A-E77FE259EDD9}" type="datetimeFigureOut">
              <a:rPr lang="pt-BR"/>
              <a:pPr>
                <a:defRPr/>
              </a:pPr>
              <a:t>14/09/2011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43B55-2B9C-4199-B0A2-419B4F730B6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0B34-94E0-4E59-911A-A9A6F88A4962}" type="datetimeFigureOut">
              <a:rPr lang="pt-BR"/>
              <a:pPr>
                <a:defRPr/>
              </a:pPr>
              <a:t>14/09/2011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1FB28-828A-45EF-97A4-C232C2F1C68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CAF3CA-B192-4872-A510-B32FECE41568}" type="datetimeFigureOut">
              <a:rPr lang="pt-BR"/>
              <a:pPr>
                <a:defRPr/>
              </a:pPr>
              <a:t>14/09/2011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664632-A769-4D2D-A932-A3B549A38E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6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9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1.xml"/><Relationship Id="rId2" Type="http://schemas.openxmlformats.org/officeDocument/2006/relationships/chart" Target="../charts/chart13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8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0.xml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2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9.xml"/><Relationship Id="rId2" Type="http://schemas.openxmlformats.org/officeDocument/2006/relationships/chart" Target="../charts/chart148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8.xml"/><Relationship Id="rId2" Type="http://schemas.openxmlformats.org/officeDocument/2006/relationships/chart" Target="../charts/chart157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9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0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134.xml"/><Relationship Id="rId18" Type="http://schemas.openxmlformats.org/officeDocument/2006/relationships/slide" Target="slide161.xml"/><Relationship Id="rId3" Type="http://schemas.openxmlformats.org/officeDocument/2006/relationships/slide" Target="slide62.xml"/><Relationship Id="rId21" Type="http://schemas.openxmlformats.org/officeDocument/2006/relationships/slide" Target="slide188.xml"/><Relationship Id="rId7" Type="http://schemas.openxmlformats.org/officeDocument/2006/relationships/slide" Target="slide107.xml"/><Relationship Id="rId12" Type="http://schemas.openxmlformats.org/officeDocument/2006/relationships/slide" Target="slide80.xml"/><Relationship Id="rId17" Type="http://schemas.openxmlformats.org/officeDocument/2006/relationships/slide" Target="slide152.xml"/><Relationship Id="rId2" Type="http://schemas.openxmlformats.org/officeDocument/2006/relationships/slide" Target="slide17.xml"/><Relationship Id="rId16" Type="http://schemas.openxmlformats.org/officeDocument/2006/relationships/slide" Target="slide89.xml"/><Relationship Id="rId20" Type="http://schemas.openxmlformats.org/officeDocument/2006/relationships/slide" Target="slide17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6.xml"/><Relationship Id="rId11" Type="http://schemas.openxmlformats.org/officeDocument/2006/relationships/slide" Target="slide44.xml"/><Relationship Id="rId5" Type="http://schemas.openxmlformats.org/officeDocument/2006/relationships/slide" Target="slide26.xml"/><Relationship Id="rId15" Type="http://schemas.openxmlformats.org/officeDocument/2006/relationships/slide" Target="slide143.xml"/><Relationship Id="rId10" Type="http://schemas.openxmlformats.org/officeDocument/2006/relationships/slide" Target="slide125.xml"/><Relationship Id="rId19" Type="http://schemas.openxmlformats.org/officeDocument/2006/relationships/slide" Target="slide170.xml"/><Relationship Id="rId4" Type="http://schemas.openxmlformats.org/officeDocument/2006/relationships/slide" Target="slide98.xml"/><Relationship Id="rId9" Type="http://schemas.openxmlformats.org/officeDocument/2006/relationships/slide" Target="slide71.xml"/><Relationship Id="rId14" Type="http://schemas.openxmlformats.org/officeDocument/2006/relationships/slide" Target="slide5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5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7.xml"/><Relationship Id="rId2" Type="http://schemas.openxmlformats.org/officeDocument/2006/relationships/chart" Target="../charts/chart166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8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9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4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6.xml"/><Relationship Id="rId2" Type="http://schemas.openxmlformats.org/officeDocument/2006/relationships/chart" Target="../charts/chart175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8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5.xml"/><Relationship Id="rId2" Type="http://schemas.openxmlformats.org/officeDocument/2006/relationships/chart" Target="../charts/chart184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6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7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4.xml"/><Relationship Id="rId2" Type="http://schemas.openxmlformats.org/officeDocument/2006/relationships/chart" Target="../charts/chart193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5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6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PBraga\AppData\Local\Microsoft\Windows\Temporary Internet Files\Content.IE5\06DMGB7B\CD_Pesquisa[1].jpg"/>
          <p:cNvPicPr>
            <a:picLocks noChangeAspect="1" noChangeArrowheads="1"/>
          </p:cNvPicPr>
          <p:nvPr/>
        </p:nvPicPr>
        <p:blipFill>
          <a:blip r:embed="rId2" cstate="print"/>
          <a:srcRect l="85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5496" y="6345267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chemeClr val="bg1">
                    <a:lumMod val="65000"/>
                  </a:schemeClr>
                </a:solidFill>
              </a:rPr>
              <a:t>Desenvolvimento: </a:t>
            </a:r>
            <a:r>
              <a:rPr lang="pt-BR" sz="1050" dirty="0" err="1" smtClean="0">
                <a:solidFill>
                  <a:schemeClr val="bg1">
                    <a:lumMod val="65000"/>
                  </a:schemeClr>
                </a:solidFill>
              </a:rPr>
              <a:t>Egle</a:t>
            </a:r>
            <a:r>
              <a:rPr lang="pt-BR" sz="10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050" dirty="0" err="1" smtClean="0">
                <a:solidFill>
                  <a:schemeClr val="bg1">
                    <a:lumMod val="65000"/>
                  </a:schemeClr>
                </a:solidFill>
              </a:rPr>
              <a:t>Bellintani</a:t>
            </a:r>
            <a:r>
              <a:rPr lang="pt-BR" sz="1050" dirty="0" smtClean="0">
                <a:solidFill>
                  <a:schemeClr val="bg1">
                    <a:lumMod val="65000"/>
                  </a:schemeClr>
                </a:solidFill>
              </a:rPr>
              <a:t> (CRP 06/94496)</a:t>
            </a:r>
            <a:endParaRPr lang="pt-BR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496" y="656129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chemeClr val="bg1">
                    <a:lumMod val="65000"/>
                  </a:schemeClr>
                </a:solidFill>
              </a:rPr>
              <a:t>Consolidação e Formatação: </a:t>
            </a:r>
            <a:r>
              <a:rPr lang="pt-BR" sz="1050" dirty="0" err="1" smtClean="0">
                <a:solidFill>
                  <a:schemeClr val="bg1">
                    <a:lumMod val="65000"/>
                  </a:schemeClr>
                </a:solidFill>
              </a:rPr>
              <a:t>Shocrats</a:t>
            </a:r>
            <a:r>
              <a:rPr lang="pt-BR" sz="1050" dirty="0" smtClean="0">
                <a:solidFill>
                  <a:schemeClr val="bg1">
                    <a:lumMod val="65000"/>
                  </a:schemeClr>
                </a:solidFill>
              </a:rPr>
              <a:t> Patrício da Guarda</a:t>
            </a:r>
            <a:endParaRPr lang="pt-B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42960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68972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 consolidação dos dados sobre a faixa etária dos usuários de drogas do Estado de São Paulo, 80% das citações indicam que em média os usuários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municípios com população entre 5 mil e 100 mil habitantes nota-se que o problema está acentuado entre os mais jovens, onde 57% das citações apontam que os usuários encontram-se na faixa entre 16 e 25 anos.   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49816" y="2004080"/>
            <a:ext cx="8383408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7207731"/>
              </p:ext>
            </p:extLst>
          </p:nvPr>
        </p:nvGraphicFramePr>
        <p:xfrm>
          <a:off x="395535" y="5357974"/>
          <a:ext cx="8208913" cy="10629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310480"/>
                <a:gridCol w="1060163"/>
                <a:gridCol w="1093296"/>
                <a:gridCol w="1207410"/>
                <a:gridCol w="1225816"/>
                <a:gridCol w="1133787"/>
                <a:gridCol w="1177961"/>
              </a:tblGrid>
              <a:tr h="16801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9 a 15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16 a 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21 a 25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26 a 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31 a 35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Mais de 35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Geral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Até 5.000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5.001 a 50.000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50.001 a 100.000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&gt;100.000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131840" y="6093296"/>
            <a:ext cx="1512168" cy="14401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51938615"/>
              </p:ext>
            </p:extLst>
          </p:nvPr>
        </p:nvGraphicFramePr>
        <p:xfrm>
          <a:off x="309835" y="2376874"/>
          <a:ext cx="4281595" cy="283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2"/>
            <a:ext cx="4104456" cy="3613935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2"/>
            <a:ext cx="4104456" cy="3613935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Registro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76728996"/>
              </p:ext>
            </p:extLst>
          </p:nvPr>
        </p:nvGraphicFramePr>
        <p:xfrm>
          <a:off x="467544" y="2636912"/>
          <a:ext cx="3871268" cy="319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4788024" y="3645024"/>
            <a:ext cx="3816424" cy="1512168"/>
          </a:xfrm>
          <a:prstGeom prst="roundRect">
            <a:avLst>
              <a:gd name="adj" fmla="val 9196"/>
            </a:avLst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Nenhuma das cidades participantes desta região apontou a existência de leitos públicos destinados aos dependentes químicos.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Registro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78,57% dos usuários da região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nesta região existe um percentual de 7% dos usuários na faixa etária de 9 a 15 anos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03913761"/>
              </p:ext>
            </p:extLst>
          </p:nvPr>
        </p:nvGraphicFramePr>
        <p:xfrm>
          <a:off x="494459" y="2442985"/>
          <a:ext cx="3861517" cy="257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26772984"/>
              </p:ext>
            </p:extLst>
          </p:nvPr>
        </p:nvGraphicFramePr>
        <p:xfrm>
          <a:off x="4788024" y="2492896"/>
          <a:ext cx="38164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9" y="2348880"/>
            <a:ext cx="4127088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Registro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5" y="5244440"/>
            <a:ext cx="8451761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 apontou que 83% das cidades participantes afirmaram que a reincidência nos tratamentos a usuários é superior a 50%. 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os dados do levantamento foi observado que 17% das cidades participantes afirmaram reincidência superior a 90%.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24165327"/>
              </p:ext>
            </p:extLst>
          </p:nvPr>
        </p:nvGraphicFramePr>
        <p:xfrm>
          <a:off x="506412" y="2439900"/>
          <a:ext cx="3921572" cy="264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95480106"/>
              </p:ext>
            </p:extLst>
          </p:nvPr>
        </p:nvGraphicFramePr>
        <p:xfrm>
          <a:off x="4644008" y="2420888"/>
          <a:ext cx="4104456" cy="276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393004"/>
            <a:ext cx="4104456" cy="3424199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381064"/>
            <a:ext cx="4104456" cy="3424199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Registro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64224" y="2446288"/>
            <a:ext cx="3841824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cs typeface="Arial" pitchFamily="34" charset="0"/>
              </a:rPr>
              <a:t>Cidades que ajudam financeiramente instituições que atendem dependentes químicos.</a:t>
            </a:r>
            <a:endParaRPr lang="pt-BR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60442242"/>
              </p:ext>
            </p:extLst>
          </p:nvPr>
        </p:nvGraphicFramePr>
        <p:xfrm>
          <a:off x="496788" y="2467495"/>
          <a:ext cx="4003204" cy="321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4860032" y="2924944"/>
            <a:ext cx="3816424" cy="1512168"/>
          </a:xfrm>
          <a:prstGeom prst="roundRect">
            <a:avLst>
              <a:gd name="adj" fmla="val 9196"/>
            </a:avLst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Todas as cidades participantes desta região responderam que não ajudam financeiramente instituições que atendem dependentes químicos.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Registro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 NENHUM dos municípios participantes nesta região recebe recursos do Governo Estadual para enfrentamento às drogas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82349397"/>
              </p:ext>
            </p:extLst>
          </p:nvPr>
        </p:nvGraphicFramePr>
        <p:xfrm>
          <a:off x="488156" y="2709288"/>
          <a:ext cx="386782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 NENHUM dos municípios participantes nesta região recebe recursos do Governo Federal para enfrentamento às drogas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Registro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0349441"/>
              </p:ext>
            </p:extLst>
          </p:nvPr>
        </p:nvGraphicFramePr>
        <p:xfrm>
          <a:off x="535384" y="2709288"/>
          <a:ext cx="3820592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Ribeirão Preto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Ribeirão Preto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33% das respostas, sendo a droga ILÍCITA mais presente nos municípios da região no ano de 2010, empatando com o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LCOOL (droga lícita) que aparece com o mesmo volume de citações.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047455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81371217"/>
              </p:ext>
            </p:extLst>
          </p:nvPr>
        </p:nvGraphicFramePr>
        <p:xfrm>
          <a:off x="395536" y="1482039"/>
          <a:ext cx="8352928" cy="237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 nota-se que nesta região o problema da falta de leitos públicos destinados ao tratamento de dependentes químicos está acentuado, pois, 85% das cidades respondentes não reservam leitos para dependentes químicos.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Ribeirão Preto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73396116"/>
              </p:ext>
            </p:extLst>
          </p:nvPr>
        </p:nvGraphicFramePr>
        <p:xfrm>
          <a:off x="506412" y="2524748"/>
          <a:ext cx="3849564" cy="227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716016" y="3356992"/>
          <a:ext cx="3960440" cy="853440"/>
        </p:xfrm>
        <a:graphic>
          <a:graphicData uri="http://schemas.openxmlformats.org/drawingml/2006/table">
            <a:tbl>
              <a:tblPr/>
              <a:tblGrid>
                <a:gridCol w="1872208"/>
                <a:gridCol w="936104"/>
                <a:gridCol w="115212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Guariba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35.918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Santa Rosa do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Viterbo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24.098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60.016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55884" y="2432829"/>
            <a:ext cx="4792179" cy="27219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292080" y="2447176"/>
            <a:ext cx="3456384" cy="2710016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geral, a consolidação dos dados apontou que 54% das cidades participantes (175 cidades) afirmaram que a reincidência nos tratamentos a dependentes é superior a 50%.</a:t>
            </a:r>
          </a:p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municípios com população entre 5 mil e 50 mil habitantes, nota-se que o  percentual de cidades com reincidência superior a  50%, sobe para 61% (95 cidades de 155 participantes).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65056" y="2060848"/>
            <a:ext cx="8352928" cy="28410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238233"/>
              </p:ext>
            </p:extLst>
          </p:nvPr>
        </p:nvGraphicFramePr>
        <p:xfrm>
          <a:off x="395535" y="5301208"/>
          <a:ext cx="8208913" cy="111323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153265"/>
                <a:gridCol w="932977"/>
                <a:gridCol w="962134"/>
                <a:gridCol w="1062559"/>
                <a:gridCol w="1078757"/>
                <a:gridCol w="997769"/>
                <a:gridCol w="1036642"/>
                <a:gridCol w="984810"/>
              </a:tblGrid>
              <a:tr h="185539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/>
                        <a:t>Menor de 10%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/>
                        <a:t>De 11 a 30%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/>
                        <a:t>De 31 a 50%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/>
                        <a:t>De 51 a 70%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/>
                        <a:t>De 71 a 90%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/>
                        <a:t>Maior que 91%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/>
                        <a:t>Sem resposta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53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/>
                        <a:t>Geral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53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/>
                        <a:t>Até 5.000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53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/>
                        <a:t>5.001 a 50.000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53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/>
                        <a:t>50.001 a 100.000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53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/>
                        <a:t>&gt;100.000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4826124" y="5851872"/>
            <a:ext cx="2448272" cy="21602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89197524"/>
              </p:ext>
            </p:extLst>
          </p:nvPr>
        </p:nvGraphicFramePr>
        <p:xfrm>
          <a:off x="372634" y="2447176"/>
          <a:ext cx="4775429" cy="271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Ribeirão Preto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indicam que 89,47% dos usuários da região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nesta região existe um percentual de 5% dos usuários na faixa etária de 9 a 15 anos.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98416830"/>
              </p:ext>
            </p:extLst>
          </p:nvPr>
        </p:nvGraphicFramePr>
        <p:xfrm>
          <a:off x="492595" y="2442985"/>
          <a:ext cx="4017111" cy="264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30978746"/>
              </p:ext>
            </p:extLst>
          </p:nvPr>
        </p:nvGraphicFramePr>
        <p:xfrm>
          <a:off x="4822031" y="2546380"/>
          <a:ext cx="3782449" cy="246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Ribeirão Preto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 apontou que 47% das cidades participantes afirmaram que a reincidência nos tratamentos a usuários é superior a 50%.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os dados do levantamento foi observado que 33% das cidades participantes afirmaram reincidência superior a 90%.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Gráfico 16"/>
          <p:cNvGraphicFramePr>
            <a:graphicFrameLocks/>
          </p:cNvGraphicFramePr>
          <p:nvPr/>
        </p:nvGraphicFramePr>
        <p:xfrm>
          <a:off x="323529" y="2420888"/>
          <a:ext cx="4248472" cy="263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87383377"/>
              </p:ext>
            </p:extLst>
          </p:nvPr>
        </p:nvGraphicFramePr>
        <p:xfrm>
          <a:off x="4644008" y="2420888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39300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80296" y="5013176"/>
            <a:ext cx="842493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dados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acima,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64%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participantes nesta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ajudam entidades que atendem 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dependentes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38106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Ribeirão Preto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64224" y="2446288"/>
            <a:ext cx="3841824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cs typeface="Arial" pitchFamily="34" charset="0"/>
              </a:rPr>
              <a:t>Cidades que ajudam financeiramente instituições que atendem dependentes químicos.</a:t>
            </a:r>
            <a:endParaRPr lang="pt-BR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50783696"/>
              </p:ext>
            </p:extLst>
          </p:nvPr>
        </p:nvGraphicFramePr>
        <p:xfrm>
          <a:off x="514548" y="2498460"/>
          <a:ext cx="3841428" cy="222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932040" y="2924944"/>
          <a:ext cx="3632200" cy="1333500"/>
        </p:xfrm>
        <a:graphic>
          <a:graphicData uri="http://schemas.openxmlformats.org/drawingml/2006/table">
            <a:tbl>
              <a:tblPr/>
              <a:tblGrid>
                <a:gridCol w="1370402"/>
                <a:gridCol w="1293894"/>
                <a:gridCol w="9679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Guariba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35.918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Jaboticabal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72.070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Monte Alto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46.932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Pradópolis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17.857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Sertãozinho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111.612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284.389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8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Ribeirão Preto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8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 NENHUM dos municípios participantes nesta região recebe recursos do Governo Estadual para enfrentamento às drogas.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22389059"/>
              </p:ext>
            </p:extLst>
          </p:nvPr>
        </p:nvGraphicFramePr>
        <p:xfrm>
          <a:off x="522932" y="2709288"/>
          <a:ext cx="383304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tângulo de cantos arredondados 18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64308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52368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 NENHUM dos municípios participantes nesta região recebe recursos do Governo Federal para enfrentamento às drogas.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Ribeirão Preto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19981572"/>
              </p:ext>
            </p:extLst>
          </p:nvPr>
        </p:nvGraphicFramePr>
        <p:xfrm>
          <a:off x="522982" y="2709288"/>
          <a:ext cx="384956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São José dos Campos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José dos Campos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47,6% das respostas, empatando com o ÁLCOOL (droga lícita) que aparece com volume de citações de 48%.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828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8078341"/>
              </p:ext>
            </p:extLst>
          </p:nvPr>
        </p:nvGraphicFramePr>
        <p:xfrm>
          <a:off x="423764" y="1521073"/>
          <a:ext cx="8324700" cy="241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 nota-se que nesta região o problema da falta de leitos públicos destinados ao tratamento de dependentes químicos está acentuado, pois, 92% das cidades respondentes não reservam leitos para dependentes químicos.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José dos Campos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23931099"/>
              </p:ext>
            </p:extLst>
          </p:nvPr>
        </p:nvGraphicFramePr>
        <p:xfrm>
          <a:off x="366976" y="2512808"/>
          <a:ext cx="4072056" cy="221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716016" y="3284984"/>
          <a:ext cx="3960440" cy="640080"/>
        </p:xfrm>
        <a:graphic>
          <a:graphicData uri="http://schemas.openxmlformats.org/drawingml/2006/table">
            <a:tbl>
              <a:tblPr/>
              <a:tblGrid>
                <a:gridCol w="1584176"/>
                <a:gridCol w="1008112"/>
                <a:gridCol w="136815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São J. dos Campos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638.990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José dos Campos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80,77% dos usuários da região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nesta região existe um percentual de 4% dos usuários na faixa etária de 9 a 15 anos.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99890282"/>
              </p:ext>
            </p:extLst>
          </p:nvPr>
        </p:nvGraphicFramePr>
        <p:xfrm>
          <a:off x="463915" y="2435419"/>
          <a:ext cx="3892061" cy="264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5886095"/>
              </p:ext>
            </p:extLst>
          </p:nvPr>
        </p:nvGraphicFramePr>
        <p:xfrm>
          <a:off x="4788024" y="2532383"/>
          <a:ext cx="3956248" cy="248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39300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às entidades comunitárias 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80296" y="5013176"/>
            <a:ext cx="842493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Neste item nota-se que a ajuda financeira as entidades comunitárias que atendem a dependentes químicos é mais presente entre os municípios com maior densidade populacional. 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38106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Tamanho do Município</a:t>
            </a:r>
            <a:endParaRPr lang="pt-BR" sz="1600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26362583"/>
              </p:ext>
            </p:extLst>
          </p:nvPr>
        </p:nvGraphicFramePr>
        <p:xfrm>
          <a:off x="395536" y="2408188"/>
          <a:ext cx="4104456" cy="246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34878952"/>
              </p:ext>
            </p:extLst>
          </p:nvPr>
        </p:nvGraphicFramePr>
        <p:xfrm>
          <a:off x="4644008" y="2348880"/>
          <a:ext cx="416433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José dos Campos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46160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 apontou que metade das cidades participantes apresenta uma reincidência nos tratamentos maior que 50%.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os dados do levantamento foi observado que 14% das cidades participantes afirmaram reincidência superior a 90%.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Gráfico 22"/>
          <p:cNvGraphicFramePr>
            <a:graphicFrameLocks/>
          </p:cNvGraphicFramePr>
          <p:nvPr/>
        </p:nvGraphicFramePr>
        <p:xfrm>
          <a:off x="323527" y="2348880"/>
          <a:ext cx="4248473" cy="271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7109317"/>
              </p:ext>
            </p:extLst>
          </p:nvPr>
        </p:nvGraphicFramePr>
        <p:xfrm>
          <a:off x="4716016" y="2420888"/>
          <a:ext cx="4176464" cy="269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39300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80296" y="5013176"/>
            <a:ext cx="842493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dados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acima,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participantes nesta região ajudam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entidades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atendem a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dependentes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38106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José dos Campos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64224" y="2446288"/>
            <a:ext cx="3841824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cs typeface="Arial" pitchFamily="34" charset="0"/>
              </a:rPr>
              <a:t>Cidades que ajudam financeiramente instituições que atendem dependentes químicos.</a:t>
            </a:r>
            <a:endParaRPr lang="pt-BR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91563198"/>
              </p:ext>
            </p:extLst>
          </p:nvPr>
        </p:nvGraphicFramePr>
        <p:xfrm>
          <a:off x="493092" y="2486520"/>
          <a:ext cx="3862884" cy="223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788024" y="2852933"/>
          <a:ext cx="3888432" cy="1930527"/>
        </p:xfrm>
        <a:graphic>
          <a:graphicData uri="http://schemas.openxmlformats.org/drawingml/2006/table">
            <a:tbl>
              <a:tblPr/>
              <a:tblGrid>
                <a:gridCol w="1761427"/>
                <a:gridCol w="1019190"/>
                <a:gridCol w="1107815"/>
              </a:tblGrid>
              <a:tr h="214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14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Caraguatatuba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103.148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Lavrinhas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6.647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Pindamonhangaba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149.095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São José dos Campos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638.990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São Luís do Paraitinga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10.394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São Sebastião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75.625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Ubatuba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80.012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1.063.911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José dos Campos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86% dos municípios participantes nesta região  não recebem recursos do Governo Estadual para enfrentamento às drogas.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395536" y="2636913"/>
          <a:ext cx="403244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60585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48645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86% dos municípios participantes nesta região não recebem recursos do Governo Federal para enfrentamento às drogas.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José dos Campos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395536" y="2564904"/>
          <a:ext cx="4104456" cy="326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São José do Rio Preto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José do Rio Preto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28% das respostas, sendo a droga ILÍCITA mais presente nos municípios da região no ano de 2010, perdendo apenas para o ÁLCOOL (droga lícita) que aparece com volume maior de citações (58%).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828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4854080"/>
              </p:ext>
            </p:extLst>
          </p:nvPr>
        </p:nvGraphicFramePr>
        <p:xfrm>
          <a:off x="396156" y="1516757"/>
          <a:ext cx="8352308" cy="234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 nota-se que nesta região o problema da falta de leitos públicos destinados ao tratamento de dependentes químicos esta acentuado, pois 94% das cidades respondentes não reservam leitos para dependentes químicos. 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José do Rio Preto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66901043"/>
              </p:ext>
            </p:extLst>
          </p:nvPr>
        </p:nvGraphicFramePr>
        <p:xfrm>
          <a:off x="506412" y="2512808"/>
          <a:ext cx="3777556" cy="228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788024" y="3356992"/>
          <a:ext cx="3888433" cy="807720"/>
        </p:xfrm>
        <a:graphic>
          <a:graphicData uri="http://schemas.openxmlformats.org/drawingml/2006/table">
            <a:tbl>
              <a:tblPr/>
              <a:tblGrid>
                <a:gridCol w="1532908"/>
                <a:gridCol w="1203396"/>
                <a:gridCol w="115212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Neves Paulista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8.760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São José do Rio Preto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413.198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421.958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52,4%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José do Rio Preto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aproximadamente 76,56% dos usuários da região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nesta região existe um percentual de 5% dos usuários na faixa etária entre 9 e 15 anos, e a faixa etária mais atingida foi a de 16 a 20 anos com 25% das citações.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79213249"/>
              </p:ext>
            </p:extLst>
          </p:nvPr>
        </p:nvGraphicFramePr>
        <p:xfrm>
          <a:off x="478460" y="2442985"/>
          <a:ext cx="4031248" cy="264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7398139"/>
              </p:ext>
            </p:extLst>
          </p:nvPr>
        </p:nvGraphicFramePr>
        <p:xfrm>
          <a:off x="4748058" y="2507727"/>
          <a:ext cx="3856422" cy="25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José do Rio Preto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 apontou que 39% das cidades participantes afirmaram que a reincidência nos tratamentos a usuários é superior a 50%.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Verifica-se uma reincidência maior que 91% em  26% das citações. 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Gráfico 16"/>
          <p:cNvGraphicFramePr>
            <a:graphicFrameLocks/>
          </p:cNvGraphicFramePr>
          <p:nvPr/>
        </p:nvGraphicFramePr>
        <p:xfrm>
          <a:off x="323528" y="2420888"/>
          <a:ext cx="4248472" cy="263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5633410"/>
              </p:ext>
            </p:extLst>
          </p:nvPr>
        </p:nvGraphicFramePr>
        <p:xfrm>
          <a:off x="4644008" y="2420888"/>
          <a:ext cx="4248472" cy="270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39300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08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80296" y="5013176"/>
            <a:ext cx="842493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encaminhados indicam que apenas 5% dos municípios participantes recebem recursos do Governo Estadual para o enfrentamento as drogas. Este percentual é ainda mais baixo nos municípios com menor densidade populacional.  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38106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Tamanho do Município</a:t>
            </a:r>
            <a:endParaRPr lang="pt-BR" sz="1600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</a:t>
            </a:r>
            <a:r>
              <a:rPr lang="pt-BR" u="sng" dirty="0" smtClean="0">
                <a:solidFill>
                  <a:srgbClr val="000000"/>
                </a:solidFill>
                <a:cs typeface="Arial" pitchFamily="34" charset="0"/>
              </a:rPr>
              <a:t>Governo Estadual</a:t>
            </a: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70525342"/>
              </p:ext>
            </p:extLst>
          </p:nvPr>
        </p:nvGraphicFramePr>
        <p:xfrm>
          <a:off x="395536" y="2420888"/>
          <a:ext cx="41044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17803746"/>
              </p:ext>
            </p:extLst>
          </p:nvPr>
        </p:nvGraphicFramePr>
        <p:xfrm>
          <a:off x="4716016" y="2348880"/>
          <a:ext cx="409059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60383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59189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o levantamento 61% dos municípios participantes nesta região não ajudam entidades que atendem  dependentes 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José do Rio Preto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81591316"/>
              </p:ext>
            </p:extLst>
          </p:nvPr>
        </p:nvGraphicFramePr>
        <p:xfrm>
          <a:off x="506412" y="2709288"/>
          <a:ext cx="3921572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José do Rio Preto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o 97% dos municípios participantes nesta região não recebem recursos do Governo Estadual para enfrentamento às drogas.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88725614"/>
              </p:ext>
            </p:extLst>
          </p:nvPr>
        </p:nvGraphicFramePr>
        <p:xfrm>
          <a:off x="506412" y="2709288"/>
          <a:ext cx="3849564" cy="316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031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8837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95% dos municípios participantes nesta região não recebem recursos do Governo Federal para enfrentamento às drogas.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José do Rio Preto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63353454"/>
              </p:ext>
            </p:extLst>
          </p:nvPr>
        </p:nvGraphicFramePr>
        <p:xfrm>
          <a:off x="514548" y="2709288"/>
          <a:ext cx="3841428" cy="316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São Paulo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Paulo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17% das respostas, empatando com a COCAÍNA, sendo as drogas ILÍCITAS mais presentes nos municípios da região no ano de 2010, perdendo apenas para o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LCOOL (droga lícita) aparece com volume maior de citações (61%).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828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30097848"/>
              </p:ext>
            </p:extLst>
          </p:nvPr>
        </p:nvGraphicFramePr>
        <p:xfrm>
          <a:off x="395536" y="1516757"/>
          <a:ext cx="8352928" cy="234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 nota-se que nesta região o problema da falta de leitos públicos destinados ao tratamento de dependentes químicos esta acentuado, pois 79% das cidades respondentes não reservam leitos para dependentes químicos. 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Paulo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860032" y="3212976"/>
          <a:ext cx="3744416" cy="1524000"/>
        </p:xfrm>
        <a:graphic>
          <a:graphicData uri="http://schemas.openxmlformats.org/drawingml/2006/table">
            <a:tbl>
              <a:tblPr/>
              <a:tblGrid>
                <a:gridCol w="1872208"/>
                <a:gridCol w="936104"/>
                <a:gridCol w="9361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Diadema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386.039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Mauá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417.281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Santo André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673.914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São Bernardo do Campo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765.203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São Caetano do Sul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149.571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SÃO PAULO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11.244.369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13.636.377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68,6%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/>
        </p:nvGraphicFramePr>
        <p:xfrm>
          <a:off x="395536" y="2492896"/>
          <a:ext cx="4032448" cy="233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Paulo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89,13% dos usuários da região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nesta região a faixa etária mais atingida foi a de 21 a 30 anos, com 52% das citações. 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323528" y="2422186"/>
          <a:ext cx="4248472" cy="269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07373449"/>
              </p:ext>
            </p:extLst>
          </p:nvPr>
        </p:nvGraphicFramePr>
        <p:xfrm>
          <a:off x="4644008" y="2420888"/>
          <a:ext cx="4104456" cy="269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Paulo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 apontou que 57% das cidades participantes afirmaram que a reincidência nos tratamentos a usuários é inferior a 50%.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Gráfico 22"/>
          <p:cNvGraphicFramePr>
            <a:graphicFrameLocks/>
          </p:cNvGraphicFramePr>
          <p:nvPr/>
        </p:nvGraphicFramePr>
        <p:xfrm>
          <a:off x="467544" y="2492896"/>
          <a:ext cx="39604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/>
        </p:nvGraphicFramePr>
        <p:xfrm>
          <a:off x="4788025" y="2492897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39300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80296" y="5013176"/>
            <a:ext cx="842493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o levantamento, 71%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participantes nesta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ajudam entidades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atendem dependentes 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38106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Paulo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64224" y="2446288"/>
            <a:ext cx="3841824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cs typeface="Arial" pitchFamily="34" charset="0"/>
              </a:rPr>
              <a:t>Cidades que ajudam financeiramente instituições que atendem dependentes químicos.</a:t>
            </a:r>
            <a:endParaRPr lang="pt-BR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860032" y="2852936"/>
          <a:ext cx="3744415" cy="1905000"/>
        </p:xfrm>
        <a:graphic>
          <a:graphicData uri="http://schemas.openxmlformats.org/drawingml/2006/table">
            <a:tbl>
              <a:tblPr/>
              <a:tblGrid>
                <a:gridCol w="1626224"/>
                <a:gridCol w="1093260"/>
                <a:gridCol w="102493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Barueri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244.045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Cajamar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65.513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Francisco Morato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156.578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Itaquaquecetuba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326.771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Mogi das Cruzes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393.548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Ribeirão Pires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113.902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São Paulo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11.337.021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Taboão da Serra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249.353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12.886.731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/>
        </p:nvGraphicFramePr>
        <p:xfrm>
          <a:off x="395536" y="2420888"/>
          <a:ext cx="4104456" cy="241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39300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80296" y="5013176"/>
            <a:ext cx="842493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caso do auxílio proveniente do Governo Federal, percebe-se que existe um número maior de municípios que declararam receber estes recursos, porém, a exemplo do que ocorre com o Governo Estadual, a ajuda está concentrada em municípios de maior densidade populacional.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38106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Tamanho do Município</a:t>
            </a:r>
            <a:endParaRPr lang="pt-BR" sz="1600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</a:t>
            </a:r>
            <a:r>
              <a:rPr lang="pt-BR" u="sng" dirty="0" smtClean="0">
                <a:solidFill>
                  <a:srgbClr val="000000"/>
                </a:solidFill>
                <a:cs typeface="Arial" pitchFamily="34" charset="0"/>
              </a:rPr>
              <a:t>Governo Federal</a:t>
            </a: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51725410"/>
              </p:ext>
            </p:extLst>
          </p:nvPr>
        </p:nvGraphicFramePr>
        <p:xfrm>
          <a:off x="395536" y="2348880"/>
          <a:ext cx="4104456" cy="252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18952158"/>
              </p:ext>
            </p:extLst>
          </p:nvPr>
        </p:nvGraphicFramePr>
        <p:xfrm>
          <a:off x="4644008" y="2348880"/>
          <a:ext cx="4162603" cy="252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09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6527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Paulo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5333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o 93% dos municípios participantes nesta região não recebem recursos do Governo Estadual para enfrentamento às drogas.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568630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395536" y="2564904"/>
          <a:ext cx="4104456" cy="328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8722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7528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o apenas 95% dos municípios participantes nesta região não recebem recursos do Governo Federal para enfrentamento às drogas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São Paulo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75885763"/>
              </p:ext>
            </p:extLst>
          </p:nvPr>
        </p:nvGraphicFramePr>
        <p:xfrm>
          <a:off x="506412" y="2709288"/>
          <a:ext cx="384956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Sorocaba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Sorocaba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33% das respostas sendo a droga ILÍCITA mais presente nos municípios da região no ano de 2010, perdendo apenas para o ÁLCOOL (droga lícita) que aparece com volume maior de citações (47%).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828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77706177"/>
              </p:ext>
            </p:extLst>
          </p:nvPr>
        </p:nvGraphicFramePr>
        <p:xfrm>
          <a:off x="395536" y="1516757"/>
          <a:ext cx="8352928" cy="241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 nota-se que nesta região o problema da falta de leitos públicos destinados ao tratamento de dependentes químicos está acentuado, pois 94% das cidades respondentes não reservam leitos para dependentes químicos. 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Sorocaba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12987406"/>
              </p:ext>
            </p:extLst>
          </p:nvPr>
        </p:nvGraphicFramePr>
        <p:xfrm>
          <a:off x="496912" y="2524748"/>
          <a:ext cx="3787056" cy="227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788024" y="3284984"/>
          <a:ext cx="3744416" cy="853440"/>
        </p:xfrm>
        <a:graphic>
          <a:graphicData uri="http://schemas.openxmlformats.org/drawingml/2006/table">
            <a:tbl>
              <a:tblPr/>
              <a:tblGrid>
                <a:gridCol w="1326909"/>
                <a:gridCol w="1243977"/>
                <a:gridCol w="117353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Apiaí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25.020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Avaré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83.565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108.585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Sorocaba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80% dos usuários da região encontra-se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nesta região existe um percentual de 4% de usuários na faixa etária entre 9 e 15 anos. 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faixa etária mais afetada foi a de 16 a 25 anos com 56% das citações.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37605412"/>
              </p:ext>
            </p:extLst>
          </p:nvPr>
        </p:nvGraphicFramePr>
        <p:xfrm>
          <a:off x="505420" y="2435419"/>
          <a:ext cx="3922564" cy="264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12244298"/>
              </p:ext>
            </p:extLst>
          </p:nvPr>
        </p:nvGraphicFramePr>
        <p:xfrm>
          <a:off x="4788024" y="2467940"/>
          <a:ext cx="3816456" cy="261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Sorocaba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região, apontou que metade das cidades participantes afirmaram que a reincidência nos tratamentos a usuários é superior  a 50%.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índice de reincidência  entre 71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 aparece em 22% das citações.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Gráfico 16"/>
          <p:cNvGraphicFramePr>
            <a:graphicFrameLocks/>
          </p:cNvGraphicFramePr>
          <p:nvPr/>
        </p:nvGraphicFramePr>
        <p:xfrm>
          <a:off x="323528" y="2348880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92448734"/>
              </p:ext>
            </p:extLst>
          </p:nvPr>
        </p:nvGraphicFramePr>
        <p:xfrm>
          <a:off x="4644008" y="2492896"/>
          <a:ext cx="4248472" cy="262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579311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567371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o levantamento, 56% dos municípios participantes nesta região ajudam entidades que atendem dependentes 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Sorocaba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18032869"/>
              </p:ext>
            </p:extLst>
          </p:nvPr>
        </p:nvGraphicFramePr>
        <p:xfrm>
          <a:off x="522312" y="2709288"/>
          <a:ext cx="3833664" cy="309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Sorocaba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 97% dos municípios participantes nesta região não recebem recursos do Governo Estadual para enfrentamento às drogas.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54603524"/>
              </p:ext>
            </p:extLst>
          </p:nvPr>
        </p:nvGraphicFramePr>
        <p:xfrm>
          <a:off x="539452" y="2709288"/>
          <a:ext cx="381652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94752" y="260648"/>
            <a:ext cx="8701920" cy="6408712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341793"/>
            <a:ext cx="8568952" cy="625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200" b="1" i="1" u="sng" dirty="0" smtClean="0">
                <a:solidFill>
                  <a:schemeClr val="accent1">
                    <a:lumMod val="75000"/>
                  </a:schemeClr>
                </a:solidFill>
              </a:rPr>
              <a:t>CONCLUSÃO</a:t>
            </a:r>
            <a:r>
              <a:rPr lang="pt-BR" sz="1200" i="1" u="sng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just">
              <a:spcAft>
                <a:spcPts val="600"/>
              </a:spcAft>
            </a:pP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O Levantamento realizado pela frente Parlamentar de Enfrentamento ao 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Crack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 e Outras Drogas nos municípios paulistas apontou que o 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crack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 avançou nos últimos anos, desbancando as demais drogas e provocando uma verdadeira epidemia, atingindo todas as regiões do Estado. </a:t>
            </a:r>
          </a:p>
          <a:p>
            <a:pPr algn="just">
              <a:spcAft>
                <a:spcPts val="600"/>
              </a:spcAft>
            </a:pP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crack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 é obtido a partir da mistura da pasta-base da cocaína com bicarbonato de sódio e água. Atualmente a pedra do 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crack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 pode ser comprada por até R$ 2,00. Um custo baixo que ajuda na sua proliferação. Além de barata, é devastadora. </a:t>
            </a:r>
          </a:p>
          <a:p>
            <a:pPr algn="just">
              <a:spcAft>
                <a:spcPts val="600"/>
              </a:spcAft>
            </a:pP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O uso crônico causa diversas complicações clínicas, como emagrecimento e favorecimento de infecções, além de quadros de psicose, agressividade, paranóia e alucinações. A longo prazo, o usuário se torna um “zumbi” ou, na linguagem popular, um “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nóia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”. </a:t>
            </a:r>
          </a:p>
          <a:p>
            <a:pPr algn="just">
              <a:spcAft>
                <a:spcPts val="600"/>
              </a:spcAft>
            </a:pP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crack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 não faz escolhas no universo social, atinge todas as classes, indistintamente. </a:t>
            </a:r>
          </a:p>
          <a:p>
            <a:pPr algn="just">
              <a:spcAft>
                <a:spcPts val="600"/>
              </a:spcAft>
            </a:pP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Em algumas regiões, como Barretos, Ribeirão Preto, São José dos Campos e região Central do Estado, conforme apontou o Levantamento, o 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crack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 está tão presente quanto o álcool nas citações. O levantamento também mostrou que </a:t>
            </a:r>
            <a:r>
              <a:rPr lang="pt-BR" sz="1050" b="1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pt-BR" sz="1050" b="1" dirty="0" err="1" smtClean="0">
                <a:solidFill>
                  <a:schemeClr val="accent1">
                    <a:lumMod val="75000"/>
                  </a:schemeClr>
                </a:solidFill>
              </a:rPr>
              <a:t>crak</a:t>
            </a:r>
            <a:r>
              <a:rPr lang="pt-BR" sz="1050" b="1" dirty="0" smtClean="0">
                <a:solidFill>
                  <a:schemeClr val="accent1">
                    <a:lumMod val="75000"/>
                  </a:schemeClr>
                </a:solidFill>
              </a:rPr>
              <a:t> avança com velocidade maior nos municípios com população entre 50 mil e 100 mil habitantes, num total de 50 no Estado. A grande maioria deles não recebe recursos nem do governo estadual nem federal.  </a:t>
            </a:r>
            <a:endParaRPr lang="pt-BR" sz="105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Os dados apontam que os municípios paulistas estão desamparados, clamando recursos públicos, recursos humanos e equipamentos para enfrentar o avanço do 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crack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Reivindicam a implantação de Centros de Atenção Psicossocial – Álcool e Drogas – (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CAPs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 AD). Hoje existem  68 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CAPs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 AD no Estado de São Paulo, segundo a Secretaria de Estado da Saúde, sendo que 20 deles estão na Capital.</a:t>
            </a:r>
          </a:p>
          <a:p>
            <a:pPr algn="just">
              <a:spcAft>
                <a:spcPts val="600"/>
              </a:spcAft>
            </a:pP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O alto índice de reincidência no tratamento dos dependentes químicos – que são jovens entre 16 e 30 anos de idade - apontou a necessidade de se aprofundar o debate sobre esta questão especificamente.</a:t>
            </a:r>
          </a:p>
          <a:p>
            <a:pPr algn="just">
              <a:spcAft>
                <a:spcPts val="600"/>
              </a:spcAft>
            </a:pP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Depreende-se deste Levantamento, realizado pela Frente Parlamentar de Enfrentamento ao 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Crack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 e outras Drogas, que o Estado de São Paulo carece de uma Política Estadual de Combate às Drogas. Uma Política de Estado, e não de governos, pois estes passam.</a:t>
            </a:r>
          </a:p>
          <a:p>
            <a:pPr algn="just">
              <a:spcAft>
                <a:spcPts val="600"/>
              </a:spcAft>
            </a:pP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Uma Política de Estado que contemple todos os 645 municípios, mas que dê atenção especial aos mais atingidos, com ações permanentes e integradas envolvendo os Poderes Executivo, Legislativo, Judiciário, a sociedade civil organizada, universidades e redes comunitárias. </a:t>
            </a:r>
          </a:p>
          <a:p>
            <a:pPr algn="just">
              <a:spcAft>
                <a:spcPts val="600"/>
              </a:spcAft>
            </a:pP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Falamos de ações voltadas à prevenção, promoção, reinserção social e profissional, bem como a repressão ao tráfico do 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crack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 e outras drogas.</a:t>
            </a:r>
          </a:p>
          <a:p>
            <a:pPr algn="just">
              <a:spcAft>
                <a:spcPts val="600"/>
              </a:spcAft>
            </a:pP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“Mais vale um grama de ação do que toneladas de teorias”, nos ensina a filosofia alemã. Receita para o enfrentamento ao 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crack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 e outras drogas já existe. Portanto, é hora de ação.</a:t>
            </a:r>
          </a:p>
          <a:p>
            <a:pPr algn="just">
              <a:spcAft>
                <a:spcPts val="600"/>
              </a:spcAft>
            </a:pP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Em nome dos deputados membros desta Frente agradeço aos prefeitos, secretários e funcionários municipais que participaram deste Levantamento.</a:t>
            </a:r>
          </a:p>
          <a:p>
            <a:pPr algn="just">
              <a:spcAft>
                <a:spcPts val="600"/>
              </a:spcAft>
            </a:pPr>
            <a:r>
              <a:rPr lang="pt-BR" sz="1200" b="1" u="sng" dirty="0" smtClean="0">
                <a:solidFill>
                  <a:schemeClr val="accent1">
                    <a:lumMod val="75000"/>
                  </a:schemeClr>
                </a:solidFill>
              </a:rPr>
              <a:t>Deputado </a:t>
            </a:r>
            <a:r>
              <a:rPr lang="pt-BR" sz="1200" b="1" u="sng" dirty="0" err="1" smtClean="0">
                <a:solidFill>
                  <a:schemeClr val="accent1">
                    <a:lumMod val="75000"/>
                  </a:schemeClr>
                </a:solidFill>
              </a:rPr>
              <a:t>Donisete</a:t>
            </a:r>
            <a:r>
              <a:rPr lang="pt-BR" sz="1200" b="1" u="sng" dirty="0" smtClean="0">
                <a:solidFill>
                  <a:schemeClr val="accent1">
                    <a:lumMod val="75000"/>
                  </a:schemeClr>
                </a:solidFill>
              </a:rPr>
              <a:t> Braga</a:t>
            </a:r>
          </a:p>
          <a:p>
            <a:pPr algn="just">
              <a:spcAft>
                <a:spcPts val="600"/>
              </a:spcAft>
            </a:pP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Coordenador da Frente Parlamentar de Enfrentamento ao 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Crack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 e Outras Drogas da </a:t>
            </a:r>
            <a:r>
              <a:rPr lang="pt-BR" sz="1050" dirty="0" err="1" smtClean="0">
                <a:solidFill>
                  <a:schemeClr val="accent1">
                    <a:lumMod val="75000"/>
                  </a:schemeClr>
                </a:solidFill>
              </a:rPr>
              <a:t>Assembleia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</a:rPr>
              <a:t> Legislativa de São Paulo.</a:t>
            </a:r>
            <a:endParaRPr lang="pt-BR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76844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64904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 91% dos municípios participantes nesta região não recebem recursos do Governo Federal para enfrentamento às drogas.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Sorocaba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5218166"/>
              </p:ext>
            </p:extLst>
          </p:nvPr>
        </p:nvGraphicFramePr>
        <p:xfrm>
          <a:off x="506412" y="2649077"/>
          <a:ext cx="384956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Região do ABC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Região do ABC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14% das citações, sendo a droga ILÍCITA mais presente nos municípios desta região no ano de 2010, perdendo apenas para o ÁLCOOL (droga lícita) que aparece com volume maior de citações (86%).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828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3642159"/>
              </p:ext>
            </p:extLst>
          </p:nvPr>
        </p:nvGraphicFramePr>
        <p:xfrm>
          <a:off x="506412" y="1516757"/>
          <a:ext cx="8242052" cy="234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 nota-se que nesta região o problema da falta de leitos públicos destinados ao tratamento de dependentes químicos é pequeno, pois 71% das cidades respondentes reservam leitos para dependentes químicos. 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Região do ABC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94813308"/>
              </p:ext>
            </p:extLst>
          </p:nvPr>
        </p:nvGraphicFramePr>
        <p:xfrm>
          <a:off x="375112" y="2524748"/>
          <a:ext cx="3908856" cy="227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788024" y="3212976"/>
          <a:ext cx="3816424" cy="1333500"/>
        </p:xfrm>
        <a:graphic>
          <a:graphicData uri="http://schemas.openxmlformats.org/drawingml/2006/table">
            <a:tbl>
              <a:tblPr/>
              <a:tblGrid>
                <a:gridCol w="1874734"/>
                <a:gridCol w="861570"/>
                <a:gridCol w="108012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Diadema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388.898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Mauá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422.398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Santo André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678.957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São Bernardo do Campo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771.543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São Caetano do Sul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150.110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2.411.906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Região do ABC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87,50% dos usuários da região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nesta região a faixa etária mais afetada é a de 21 a 30 anos, com 51% das citações.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71307396"/>
              </p:ext>
            </p:extLst>
          </p:nvPr>
        </p:nvGraphicFramePr>
        <p:xfrm>
          <a:off x="471635" y="2442985"/>
          <a:ext cx="4038071" cy="264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102966"/>
              </p:ext>
            </p:extLst>
          </p:nvPr>
        </p:nvGraphicFramePr>
        <p:xfrm>
          <a:off x="4860033" y="2492897"/>
          <a:ext cx="37444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9" y="2348880"/>
            <a:ext cx="4127088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Região do ABC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 apontou que 43% das cidades participantes afirmaram que a reincidência nos tratamentos a usuários é superior de 50%.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29% das citações fazem referência a um índice de reincidência entre 51 e 70%.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Gráfico 16"/>
          <p:cNvGraphicFramePr>
            <a:graphicFrameLocks/>
          </p:cNvGraphicFramePr>
          <p:nvPr/>
        </p:nvGraphicFramePr>
        <p:xfrm>
          <a:off x="395536" y="2348880"/>
          <a:ext cx="4176464" cy="271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73718218"/>
              </p:ext>
            </p:extLst>
          </p:nvPr>
        </p:nvGraphicFramePr>
        <p:xfrm>
          <a:off x="4644008" y="2420888"/>
          <a:ext cx="399492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39300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80296" y="5013176"/>
            <a:ext cx="842493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levantamento, 86%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participantes nesta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ajudam entidades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atendem dependentes 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38106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Região do ABC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60032" y="2564904"/>
            <a:ext cx="3841824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cs typeface="Arial" pitchFamily="34" charset="0"/>
              </a:rPr>
              <a:t>Cidades que ajudam financeiramente instituições que atendem dependentes químicos.</a:t>
            </a:r>
            <a:endParaRPr lang="pt-BR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2159193"/>
              </p:ext>
            </p:extLst>
          </p:nvPr>
        </p:nvGraphicFramePr>
        <p:xfrm>
          <a:off x="506412" y="2498460"/>
          <a:ext cx="3849564" cy="229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860032" y="3501008"/>
          <a:ext cx="3816424" cy="400050"/>
        </p:xfrm>
        <a:graphic>
          <a:graphicData uri="http://schemas.openxmlformats.org/drawingml/2006/table">
            <a:tbl>
              <a:tblPr/>
              <a:tblGrid>
                <a:gridCol w="1874734"/>
                <a:gridCol w="1005586"/>
                <a:gridCol w="936104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Abrangencia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Ribeirão Pires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113.043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Região do ABC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NENHUM dos municípios participantes nesta região recebe recursos do Governo Estadual para enfrentamento às drogas.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13343291"/>
              </p:ext>
            </p:extLst>
          </p:nvPr>
        </p:nvGraphicFramePr>
        <p:xfrm>
          <a:off x="526752" y="2709288"/>
          <a:ext cx="382922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6527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5333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 57% dos municípios participantes nesta região não recebem recursos do Governo Federal para enfrentamento às drogas.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Região do ABC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52117216"/>
              </p:ext>
            </p:extLst>
          </p:nvPr>
        </p:nvGraphicFramePr>
        <p:xfrm>
          <a:off x="506412" y="2645889"/>
          <a:ext cx="3921572" cy="318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de cantos arredondados 28"/>
          <p:cNvSpPr/>
          <p:nvPr/>
        </p:nvSpPr>
        <p:spPr>
          <a:xfrm>
            <a:off x="72008" y="4581128"/>
            <a:ext cx="8964488" cy="2088232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Análises por Região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11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2008" y="980728"/>
            <a:ext cx="8964488" cy="3384376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de cantos arredondados 6">
            <a:hlinkClick r:id="rId2" action="ppaction://hlinksldjump"/>
          </p:cNvPr>
          <p:cNvSpPr/>
          <p:nvPr/>
        </p:nvSpPr>
        <p:spPr>
          <a:xfrm>
            <a:off x="611560" y="1823616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Araçatuba</a:t>
            </a:r>
            <a:endParaRPr lang="pt-BR" dirty="0"/>
          </a:p>
        </p:txBody>
      </p:sp>
      <p:sp>
        <p:nvSpPr>
          <p:cNvPr id="8" name="Retângulo de cantos arredondados 7">
            <a:hlinkClick r:id="rId3" action="ppaction://hlinksldjump"/>
          </p:cNvPr>
          <p:cNvSpPr/>
          <p:nvPr/>
        </p:nvSpPr>
        <p:spPr>
          <a:xfrm>
            <a:off x="611560" y="2624829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Central</a:t>
            </a:r>
            <a:endParaRPr lang="pt-BR" dirty="0"/>
          </a:p>
        </p:txBody>
      </p:sp>
      <p:sp>
        <p:nvSpPr>
          <p:cNvPr id="9" name="Retângulo de cantos arredondados 8">
            <a:hlinkClick r:id="rId4" action="ppaction://hlinksldjump"/>
          </p:cNvPr>
          <p:cNvSpPr/>
          <p:nvPr/>
        </p:nvSpPr>
        <p:spPr>
          <a:xfrm>
            <a:off x="7020272" y="2624829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Registro</a:t>
            </a:r>
            <a:endParaRPr lang="pt-BR" dirty="0"/>
          </a:p>
        </p:txBody>
      </p:sp>
      <p:sp>
        <p:nvSpPr>
          <p:cNvPr id="10" name="Retângulo de cantos arredondados 9">
            <a:hlinkClick r:id="rId5" action="ppaction://hlinksldjump"/>
          </p:cNvPr>
          <p:cNvSpPr/>
          <p:nvPr/>
        </p:nvSpPr>
        <p:spPr>
          <a:xfrm>
            <a:off x="2204737" y="1823616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Baixada </a:t>
            </a:r>
          </a:p>
          <a:p>
            <a:pPr algn="ctr"/>
            <a:r>
              <a:rPr lang="pt-BR" dirty="0" smtClean="0"/>
              <a:t>Santista</a:t>
            </a:r>
            <a:endParaRPr lang="pt-BR" dirty="0"/>
          </a:p>
        </p:txBody>
      </p:sp>
      <p:sp>
        <p:nvSpPr>
          <p:cNvPr id="11" name="Retângulo de cantos arredondados 10">
            <a:hlinkClick r:id="rId6" action="ppaction://hlinksldjump"/>
          </p:cNvPr>
          <p:cNvSpPr/>
          <p:nvPr/>
        </p:nvSpPr>
        <p:spPr>
          <a:xfrm>
            <a:off x="2204737" y="3429000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S. J. Campos</a:t>
            </a:r>
            <a:endParaRPr lang="pt-BR" dirty="0"/>
          </a:p>
        </p:txBody>
      </p:sp>
      <p:sp>
        <p:nvSpPr>
          <p:cNvPr id="12" name="Retângulo de cantos arredondados 11">
            <a:hlinkClick r:id="rId7" action="ppaction://hlinksldjump"/>
          </p:cNvPr>
          <p:cNvSpPr/>
          <p:nvPr/>
        </p:nvSpPr>
        <p:spPr>
          <a:xfrm>
            <a:off x="611560" y="3429000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Ribeirão</a:t>
            </a:r>
          </a:p>
          <a:p>
            <a:pPr algn="ctr"/>
            <a:r>
              <a:rPr lang="pt-BR" dirty="0" smtClean="0"/>
              <a:t>Preto</a:t>
            </a:r>
            <a:endParaRPr lang="pt-BR" dirty="0"/>
          </a:p>
        </p:txBody>
      </p:sp>
      <p:sp>
        <p:nvSpPr>
          <p:cNvPr id="13" name="Retângulo de cantos arredondados 12">
            <a:hlinkClick r:id="rId8" action="ppaction://hlinksldjump"/>
          </p:cNvPr>
          <p:cNvSpPr/>
          <p:nvPr/>
        </p:nvSpPr>
        <p:spPr>
          <a:xfrm>
            <a:off x="3815916" y="1823616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Barretos</a:t>
            </a:r>
            <a:endParaRPr lang="pt-BR" dirty="0"/>
          </a:p>
        </p:txBody>
      </p:sp>
      <p:sp>
        <p:nvSpPr>
          <p:cNvPr id="14" name="Retângulo de cantos arredondados 13">
            <a:hlinkClick r:id="rId9" action="ppaction://hlinksldjump"/>
          </p:cNvPr>
          <p:cNvSpPr/>
          <p:nvPr/>
        </p:nvSpPr>
        <p:spPr>
          <a:xfrm>
            <a:off x="2204737" y="2624829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Franca</a:t>
            </a:r>
            <a:endParaRPr lang="pt-BR" dirty="0"/>
          </a:p>
        </p:txBody>
      </p:sp>
      <p:sp>
        <p:nvSpPr>
          <p:cNvPr id="15" name="Retângulo de cantos arredondados 14">
            <a:hlinkClick r:id="rId10" action="ppaction://hlinksldjump"/>
          </p:cNvPr>
          <p:cNvSpPr/>
          <p:nvPr/>
        </p:nvSpPr>
        <p:spPr>
          <a:xfrm>
            <a:off x="3815916" y="3429000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S. J. Rio Preto</a:t>
            </a:r>
            <a:endParaRPr lang="pt-BR" dirty="0"/>
          </a:p>
        </p:txBody>
      </p:sp>
      <p:sp>
        <p:nvSpPr>
          <p:cNvPr id="16" name="Retângulo de cantos arredondados 15">
            <a:hlinkClick r:id="rId11" action="ppaction://hlinksldjump"/>
          </p:cNvPr>
          <p:cNvSpPr/>
          <p:nvPr/>
        </p:nvSpPr>
        <p:spPr>
          <a:xfrm>
            <a:off x="5418094" y="1823616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Bauru</a:t>
            </a:r>
            <a:endParaRPr lang="pt-BR" dirty="0"/>
          </a:p>
        </p:txBody>
      </p:sp>
      <p:sp>
        <p:nvSpPr>
          <p:cNvPr id="17" name="Retângulo de cantos arredondados 16">
            <a:hlinkClick r:id="rId12" action="ppaction://hlinksldjump"/>
          </p:cNvPr>
          <p:cNvSpPr/>
          <p:nvPr/>
        </p:nvSpPr>
        <p:spPr>
          <a:xfrm>
            <a:off x="3810614" y="2624829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Marília</a:t>
            </a:r>
            <a:endParaRPr lang="pt-BR" dirty="0"/>
          </a:p>
        </p:txBody>
      </p:sp>
      <p:sp>
        <p:nvSpPr>
          <p:cNvPr id="18" name="Retângulo de cantos arredondados 17">
            <a:hlinkClick r:id="rId13" action="ppaction://hlinksldjump"/>
          </p:cNvPr>
          <p:cNvSpPr/>
          <p:nvPr/>
        </p:nvSpPr>
        <p:spPr>
          <a:xfrm>
            <a:off x="5418094" y="3429000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São Paulo</a:t>
            </a:r>
            <a:endParaRPr lang="pt-BR" dirty="0"/>
          </a:p>
        </p:txBody>
      </p:sp>
      <p:sp>
        <p:nvSpPr>
          <p:cNvPr id="19" name="Retângulo de cantos arredondados 18">
            <a:hlinkClick r:id="rId14" action="ppaction://hlinksldjump"/>
          </p:cNvPr>
          <p:cNvSpPr/>
          <p:nvPr/>
        </p:nvSpPr>
        <p:spPr>
          <a:xfrm>
            <a:off x="7020272" y="1823616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Campinas</a:t>
            </a:r>
            <a:endParaRPr lang="pt-BR" dirty="0"/>
          </a:p>
        </p:txBody>
      </p:sp>
      <p:sp>
        <p:nvSpPr>
          <p:cNvPr id="20" name="Retângulo de cantos arredondados 19">
            <a:hlinkClick r:id="rId15" action="ppaction://hlinksldjump"/>
          </p:cNvPr>
          <p:cNvSpPr/>
          <p:nvPr/>
        </p:nvSpPr>
        <p:spPr>
          <a:xfrm>
            <a:off x="7020272" y="3429000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Sorocaba</a:t>
            </a:r>
            <a:endParaRPr lang="pt-BR" dirty="0"/>
          </a:p>
        </p:txBody>
      </p:sp>
      <p:sp>
        <p:nvSpPr>
          <p:cNvPr id="21" name="Retângulo de cantos arredondados 20">
            <a:hlinkClick r:id="rId16" action="ppaction://hlinksldjump"/>
          </p:cNvPr>
          <p:cNvSpPr/>
          <p:nvPr/>
        </p:nvSpPr>
        <p:spPr>
          <a:xfrm>
            <a:off x="5412792" y="2624829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Pres. Prudente</a:t>
            </a:r>
            <a:endParaRPr lang="pt-BR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98860" y="1340768"/>
            <a:ext cx="7848872" cy="3600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Análise por Região Administrativa</a:t>
            </a:r>
            <a:endParaRPr lang="pt-BR" sz="1600" b="1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11560" y="4797152"/>
            <a:ext cx="7848872" cy="3600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Análises Complementares</a:t>
            </a:r>
            <a:endParaRPr lang="pt-BR" sz="1600" b="1" dirty="0"/>
          </a:p>
        </p:txBody>
      </p:sp>
      <p:sp>
        <p:nvSpPr>
          <p:cNvPr id="24" name="Retângulo de cantos arredondados 23">
            <a:hlinkClick r:id="rId17" action="ppaction://hlinksldjump"/>
          </p:cNvPr>
          <p:cNvSpPr/>
          <p:nvPr/>
        </p:nvSpPr>
        <p:spPr>
          <a:xfrm>
            <a:off x="611560" y="5301208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Região do ABC</a:t>
            </a:r>
            <a:endParaRPr lang="pt-BR" dirty="0"/>
          </a:p>
        </p:txBody>
      </p:sp>
      <p:sp>
        <p:nvSpPr>
          <p:cNvPr id="25" name="Retângulo de cantos arredondados 24">
            <a:hlinkClick r:id="rId18" action="ppaction://hlinksldjump"/>
          </p:cNvPr>
          <p:cNvSpPr/>
          <p:nvPr/>
        </p:nvSpPr>
        <p:spPr>
          <a:xfrm>
            <a:off x="2213738" y="5301208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Até 5.000 Habitantes</a:t>
            </a:r>
            <a:endParaRPr lang="pt-BR" dirty="0"/>
          </a:p>
        </p:txBody>
      </p:sp>
      <p:sp>
        <p:nvSpPr>
          <p:cNvPr id="26" name="Retângulo de cantos arredondados 25">
            <a:hlinkClick r:id="rId19" action="ppaction://hlinksldjump"/>
          </p:cNvPr>
          <p:cNvSpPr/>
          <p:nvPr/>
        </p:nvSpPr>
        <p:spPr>
          <a:xfrm>
            <a:off x="3815916" y="5301208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1200" dirty="0" smtClean="0"/>
              <a:t>De 5.001</a:t>
            </a:r>
          </a:p>
          <a:p>
            <a:pPr algn="ctr">
              <a:lnSpc>
                <a:spcPct val="85000"/>
              </a:lnSpc>
            </a:pPr>
            <a:r>
              <a:rPr lang="pt-BR" sz="1200" dirty="0" smtClean="0"/>
              <a:t>a</a:t>
            </a:r>
          </a:p>
          <a:p>
            <a:pPr algn="ctr">
              <a:lnSpc>
                <a:spcPct val="85000"/>
              </a:lnSpc>
            </a:pPr>
            <a:r>
              <a:rPr lang="pt-BR" sz="1200" dirty="0" smtClean="0"/>
              <a:t>50.000 Habitantes</a:t>
            </a:r>
            <a:endParaRPr lang="pt-BR" sz="1200" dirty="0"/>
          </a:p>
        </p:txBody>
      </p:sp>
      <p:sp>
        <p:nvSpPr>
          <p:cNvPr id="27" name="Retângulo de cantos arredondados 26">
            <a:hlinkClick r:id="rId20" action="ppaction://hlinksldjump"/>
          </p:cNvPr>
          <p:cNvSpPr/>
          <p:nvPr/>
        </p:nvSpPr>
        <p:spPr>
          <a:xfrm>
            <a:off x="5418094" y="5301208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>
              <a:lnSpc>
                <a:spcPct val="85000"/>
              </a:lnSpc>
            </a:pPr>
            <a:r>
              <a:rPr lang="pt-BR" sz="1200" dirty="0" smtClean="0"/>
              <a:t>De 50.001</a:t>
            </a:r>
          </a:p>
          <a:p>
            <a:pPr algn="ctr">
              <a:lnSpc>
                <a:spcPct val="85000"/>
              </a:lnSpc>
            </a:pPr>
            <a:r>
              <a:rPr lang="pt-BR" sz="1200" dirty="0" smtClean="0"/>
              <a:t>a</a:t>
            </a:r>
          </a:p>
          <a:p>
            <a:pPr algn="ctr">
              <a:lnSpc>
                <a:spcPct val="85000"/>
              </a:lnSpc>
            </a:pPr>
            <a:r>
              <a:rPr lang="pt-BR" sz="1200" dirty="0" smtClean="0"/>
              <a:t>100.000 Habitantes</a:t>
            </a:r>
          </a:p>
        </p:txBody>
      </p:sp>
      <p:sp>
        <p:nvSpPr>
          <p:cNvPr id="28" name="Retângulo de cantos arredondados 27">
            <a:hlinkClick r:id="rId21" action="ppaction://hlinksldjump"/>
          </p:cNvPr>
          <p:cNvSpPr/>
          <p:nvPr/>
        </p:nvSpPr>
        <p:spPr>
          <a:xfrm>
            <a:off x="7020272" y="5301208"/>
            <a:ext cx="1440160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>
              <a:lnSpc>
                <a:spcPct val="85000"/>
              </a:lnSpc>
            </a:pPr>
            <a:r>
              <a:rPr lang="pt-BR" sz="1600" dirty="0" smtClean="0"/>
              <a:t>+ de 100.000 Habitantes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Municípios até 5000 Habitantes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até 5.000 habitantes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nestes municípios o CRACK está presente em 21% das respostas, sendo a droga ILÍCITA predominante no ano de 2010, perdendo apenas para o ÁLCOOL (droga lícita) que aparece com volume maior de citações (66%).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828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45565953"/>
              </p:ext>
            </p:extLst>
          </p:nvPr>
        </p:nvGraphicFramePr>
        <p:xfrm>
          <a:off x="475084" y="1516757"/>
          <a:ext cx="8273380" cy="251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 nota-se que nestes municípios o problema da falta de leitos públicos destinados ao tratamento de dependentes químicos esta acentuado, pois, 91% das cidades respondentes não reservam leitos para dependentes químicos. 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até 5.000 habitantes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68385515"/>
              </p:ext>
            </p:extLst>
          </p:nvPr>
        </p:nvGraphicFramePr>
        <p:xfrm>
          <a:off x="506412" y="2524748"/>
          <a:ext cx="3849564" cy="227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788024" y="3212976"/>
          <a:ext cx="3886076" cy="1356360"/>
        </p:xfrm>
        <a:graphic>
          <a:graphicData uri="http://schemas.openxmlformats.org/drawingml/2006/table">
            <a:tbl>
              <a:tblPr/>
              <a:tblGrid>
                <a:gridCol w="1800200"/>
                <a:gridCol w="1152128"/>
                <a:gridCol w="93374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noProof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noProof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Região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noProof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  <a:endParaRPr lang="pt-BR" sz="1400" b="1" i="0" u="none" strike="noStrike" noProof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noProof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Cruzália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Marília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2.246 </a:t>
                      </a:r>
                      <a:endParaRPr lang="pt-BR" sz="12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noProof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Florínea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Marília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2.803 </a:t>
                      </a:r>
                      <a:endParaRPr lang="pt-BR" sz="12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noProof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Paulistânia</a:t>
                      </a:r>
                      <a:endParaRPr lang="pt-BR" sz="1200" b="0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Bauru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1.779 </a:t>
                      </a:r>
                      <a:endParaRPr lang="pt-BR" sz="12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noProof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Piquerobi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Pres. </a:t>
                      </a:r>
                      <a:r>
                        <a:rPr lang="pt-BR" sz="1200" b="0" i="0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Prudente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3.543 </a:t>
                      </a:r>
                      <a:endParaRPr lang="pt-BR" sz="12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noProof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Platina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Marília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noProof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3.223 </a:t>
                      </a:r>
                      <a:endParaRPr lang="pt-BR" sz="1200" b="0" i="0" u="none" strike="noStrike" noProof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noProof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Santa Cruz da Conceição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Campinas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4.049 </a:t>
                      </a:r>
                      <a:endParaRPr lang="pt-BR" sz="1200" b="0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até 5.000 habitantes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70,91% dos usuários destes municípios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existe um percentual de 4% dos usuários na faixa etária entre 9 e 15 anos. A faixa etária mais afetada foi a de 16 a 25, com 46% das citações. 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56235017"/>
              </p:ext>
            </p:extLst>
          </p:nvPr>
        </p:nvGraphicFramePr>
        <p:xfrm>
          <a:off x="501762" y="2442985"/>
          <a:ext cx="3926222" cy="257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86906812"/>
              </p:ext>
            </p:extLst>
          </p:nvPr>
        </p:nvGraphicFramePr>
        <p:xfrm>
          <a:off x="4788025" y="2492897"/>
          <a:ext cx="38164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até 5.000 habitantes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nestes municípios apontou que 43% das cidades participantes afirmaram que a reincidência nos tratamentos a usuários é superior  a 50%.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reincidência maior que 91% aparece em 17% das citações.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67886525"/>
              </p:ext>
            </p:extLst>
          </p:nvPr>
        </p:nvGraphicFramePr>
        <p:xfrm>
          <a:off x="323528" y="2420888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80690184"/>
              </p:ext>
            </p:extLst>
          </p:nvPr>
        </p:nvGraphicFramePr>
        <p:xfrm>
          <a:off x="4644008" y="2492896"/>
          <a:ext cx="4248472" cy="262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56527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55333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o levantamento, 75% dos municípios participantes não ajudam entidades que atendem dependentes 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até 5.000 habitantes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92701597"/>
              </p:ext>
            </p:extLst>
          </p:nvPr>
        </p:nvGraphicFramePr>
        <p:xfrm>
          <a:off x="506412" y="2658787"/>
          <a:ext cx="3849564" cy="317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8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até 5.000 habitantes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8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o 97% dos municípios participantes não recebem recursos do Governo Estadual para enfrentamento às drogas.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78551301"/>
              </p:ext>
            </p:extLst>
          </p:nvPr>
        </p:nvGraphicFramePr>
        <p:xfrm>
          <a:off x="506412" y="2709288"/>
          <a:ext cx="3921572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8206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7012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 NENHUM dos municípios participantes recebe recursos do Governo Federal para enfrentamento às drogas.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até 5.000 habitantes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57049698"/>
              </p:ext>
            </p:extLst>
          </p:nvPr>
        </p:nvGraphicFramePr>
        <p:xfrm>
          <a:off x="506412" y="2637280"/>
          <a:ext cx="3921572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Araçatuba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Municípios de 5001 a 50.000 Habitantes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5.001 até 50.000 habitantes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nestes municípios o CRACK está presente em 32% das respostas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sendo a droga ILÍCITA mais presente no ano de 2010, perdendo apenas para o ÁLCOOL (droga lícita) que aparece com volume maior de citações (45%).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828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67541241"/>
              </p:ext>
            </p:extLst>
          </p:nvPr>
        </p:nvGraphicFramePr>
        <p:xfrm>
          <a:off x="500236" y="1546225"/>
          <a:ext cx="8248228" cy="238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60383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59189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obtidas, nota-se que nestes municípios o problema da falta de leitos públicos destinados ao tratamento de dependentes químicos esta acentuado, pois, 85% das cidades respondentes não reservam leitos para dependentes químicos.</a:t>
            </a: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5.001 até 50.000 habitantes</a:t>
            </a: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83965643"/>
              </p:ext>
            </p:extLst>
          </p:nvPr>
        </p:nvGraphicFramePr>
        <p:xfrm>
          <a:off x="501476" y="2709288"/>
          <a:ext cx="38545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5.001 até 50.000 habitantes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83,77% dos usuários nestes municípios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existe um percentual de 4% dos usuários na faixa etária entre 9 e 15 anos. 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faixa etária mais afetada é a de 16 a 25 anos, com 55% das citações.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11787376"/>
              </p:ext>
            </p:extLst>
          </p:nvPr>
        </p:nvGraphicFramePr>
        <p:xfrm>
          <a:off x="506412" y="2442985"/>
          <a:ext cx="3849564" cy="264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19593820"/>
              </p:ext>
            </p:extLst>
          </p:nvPr>
        </p:nvGraphicFramePr>
        <p:xfrm>
          <a:off x="4810809" y="2564904"/>
          <a:ext cx="372163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5.001 até 50.000 habitantes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apontou que 55% das cidades participantes  afirmaram que a reincidência nos tratamentos a usuários é superior a 50%.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Verificou-se nestes municípios reincidência de 71 a 90%, em 21% das citações.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88829706"/>
              </p:ext>
            </p:extLst>
          </p:nvPr>
        </p:nvGraphicFramePr>
        <p:xfrm>
          <a:off x="4644008" y="2420888"/>
          <a:ext cx="4248472" cy="277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/>
        </p:nvGraphicFramePr>
        <p:xfrm>
          <a:off x="467544" y="2564904"/>
          <a:ext cx="3960440" cy="249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61577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60383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o levantamento, 62% dos municípios participantes não ajudam entidades que atendem dependentes 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5.001 até 50.000 habitantes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83894970"/>
              </p:ext>
            </p:extLst>
          </p:nvPr>
        </p:nvGraphicFramePr>
        <p:xfrm>
          <a:off x="535384" y="2709288"/>
          <a:ext cx="3820592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8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5.001 até 50.000 habitantes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8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 99% dos municípios participantes não recebem recursos do Governo Estadual para enfrentamento às drogas.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568630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81965095"/>
              </p:ext>
            </p:extLst>
          </p:nvPr>
        </p:nvGraphicFramePr>
        <p:xfrm>
          <a:off x="506412" y="2709288"/>
          <a:ext cx="384956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8722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7528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94% dos municípios participantes não recebem recursos do Governo Federal para enfrentamento às drogas.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5.001 até 50.000 habitantes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22379050"/>
              </p:ext>
            </p:extLst>
          </p:nvPr>
        </p:nvGraphicFramePr>
        <p:xfrm>
          <a:off x="506412" y="2709288"/>
          <a:ext cx="384956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de cantos arredondados 18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Municípios até 50.001 a 100.000 Habitantes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Araçatuba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na Região Administrativa de Araçatuba o CRACK está presente em 32,4% das respostas, figurando como a droga ILÍCITA mais presente nos municípios da região no ano de 2010, sendo que apenas o ÁLCOOL (droga lícita) aparece com volume maior de citações (44%).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828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395536" y="1484784"/>
          <a:ext cx="835292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Elipse 13"/>
          <p:cNvSpPr/>
          <p:nvPr/>
        </p:nvSpPr>
        <p:spPr>
          <a:xfrm>
            <a:off x="2267744" y="1901592"/>
            <a:ext cx="1800200" cy="1883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Botão de ação: Avançar ou Próximo 14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Botão de ação: Voltar ou Anterior 15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50.001 até 100.000 habitantes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nestes municípios o CRACK está presente em 38% das respostas,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empatando 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 o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LCOOL (droga lícita).</a:t>
            </a:r>
          </a:p>
          <a:p>
            <a:pPr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828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69106847"/>
              </p:ext>
            </p:extLst>
          </p:nvPr>
        </p:nvGraphicFramePr>
        <p:xfrm>
          <a:off x="395536" y="1525141"/>
          <a:ext cx="8352928" cy="240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 nota-se que nestes municípios o problema da falta de leitos públicos destinados ao tratamento de dependentes químicos está acentuado, pois, 75% das cidades respondentes não reservam leitos para dependentes químicos. 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50.001 até 100.000 habitantes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90700587"/>
              </p:ext>
            </p:extLst>
          </p:nvPr>
        </p:nvGraphicFramePr>
        <p:xfrm>
          <a:off x="506412" y="2524747"/>
          <a:ext cx="3849564" cy="236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788023" y="3178039"/>
          <a:ext cx="3816425" cy="1628775"/>
        </p:xfrm>
        <a:graphic>
          <a:graphicData uri="http://schemas.openxmlformats.org/drawingml/2006/table">
            <a:tbl>
              <a:tblPr/>
              <a:tblGrid>
                <a:gridCol w="1771912"/>
                <a:gridCol w="1090407"/>
                <a:gridCol w="954106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Região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Amparo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Campinas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66.356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Andradina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Araçatuba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55.353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Avaré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Sorocaba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83.565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Ibitinga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Central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53.806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Itapira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Campinas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69.033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Mococa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Campinas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66.363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São José do Rio Pardo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Campinas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52.075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50.001 até 100.000 habitantes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62525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78,57% dos usuários destes municípios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existe um percentual de aproximadamente 4% dos usuários na faixa etária entre 9 e 15 anos. 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faixa etária mais atingida foi a de 16 a 25 anos, com 57% das citações.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75524415"/>
              </p:ext>
            </p:extLst>
          </p:nvPr>
        </p:nvGraphicFramePr>
        <p:xfrm>
          <a:off x="521817" y="2442985"/>
          <a:ext cx="3834160" cy="264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9774977"/>
              </p:ext>
            </p:extLst>
          </p:nvPr>
        </p:nvGraphicFramePr>
        <p:xfrm>
          <a:off x="4788025" y="2564904"/>
          <a:ext cx="38164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50.001 até 100.000 habitantes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nestes municípios apontou que 59% das cidades participantes afirmaram que a reincidência nos tratamentos a usuários é superior a 50%.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68583563"/>
              </p:ext>
            </p:extLst>
          </p:nvPr>
        </p:nvGraphicFramePr>
        <p:xfrm>
          <a:off x="323528" y="2420888"/>
          <a:ext cx="4248472" cy="271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44929086"/>
              </p:ext>
            </p:extLst>
          </p:nvPr>
        </p:nvGraphicFramePr>
        <p:xfrm>
          <a:off x="4644008" y="2420888"/>
          <a:ext cx="4256436" cy="277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60383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59189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o levantamento, 71% dos municípios participantes ajudam entidades que atendem dependentes 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50.001 até 100.000 habitantes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8030102"/>
              </p:ext>
            </p:extLst>
          </p:nvPr>
        </p:nvGraphicFramePr>
        <p:xfrm>
          <a:off x="506412" y="2709288"/>
          <a:ext cx="384956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50.001 até 100.000 habitantes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99% dos municípios participantes não recebem recursos do Governo Estadual para enfrentamento às drogas.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568630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539552" y="2780928"/>
          <a:ext cx="374441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65046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53106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94% dos municípios participantes não recebem recursos do Governo Federal para enfrentamento às drogas.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50.001 até 100.000 habitantes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539552" y="2636912"/>
          <a:ext cx="38164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Municípios com mais de 100.000 Habitantes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com mais de 100.000 habitantes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nestes municípios o CRACK está presente em 34% das respostas, sendo a droga ILÍCITA mais presente no ano de 2010, perdendo apenas para o ÁLCOOL (droga lícita) que aparece com volume maior de citações (51%).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828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37435144"/>
              </p:ext>
            </p:extLst>
          </p:nvPr>
        </p:nvGraphicFramePr>
        <p:xfrm>
          <a:off x="474892" y="1484784"/>
          <a:ext cx="8208944" cy="241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obtidas, nota-se que nesta região o problema da falta de leitos públicos destinados ao tratamento de dependentes químicos está acentuado, pois, apenas 23% das cidades respondentes reservam leitos para dependentes químicos. 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Araçatuba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323528" y="2420888"/>
          <a:ext cx="41044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788024" y="3231624"/>
          <a:ext cx="3829125" cy="1493520"/>
        </p:xfrm>
        <a:graphic>
          <a:graphicData uri="http://schemas.openxmlformats.org/drawingml/2006/table">
            <a:tbl>
              <a:tblPr/>
              <a:tblGrid>
                <a:gridCol w="1080120"/>
                <a:gridCol w="1440160"/>
                <a:gridCol w="130884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Andradina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55.353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Araçatuba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182.760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Braúna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5.083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Buritama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15.569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Valparaíso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22.982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281.747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60383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59189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obtidas, nota-se que nestes municípios o problema da falta de leitos públicos destinados ao tratamento de dependentes químicos está acentuado, pois, 69% das cidades respondentes não reservam leitos para dependentes químicos.</a:t>
            </a: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com mais de 100.000 habitantes</a:t>
            </a: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467544" y="2708920"/>
          <a:ext cx="38164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com mais de 100.000 habitantes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84,21% dos usuários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a faixa etária mais afetada é a de 16 a 25 anos, com mais de 44% das citações.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32617164"/>
              </p:ext>
            </p:extLst>
          </p:nvPr>
        </p:nvGraphicFramePr>
        <p:xfrm>
          <a:off x="509240" y="2435419"/>
          <a:ext cx="4000467" cy="264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53418353"/>
              </p:ext>
            </p:extLst>
          </p:nvPr>
        </p:nvGraphicFramePr>
        <p:xfrm>
          <a:off x="4788024" y="2492896"/>
          <a:ext cx="38164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de 50.001 Até 100.000 habitantes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nestes municípios, apontou que 63% das cidades participantes afirmaram que a reincidência nos tratamentos a usuários é superior de 50%.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36878239"/>
              </p:ext>
            </p:extLst>
          </p:nvPr>
        </p:nvGraphicFramePr>
        <p:xfrm>
          <a:off x="323529" y="2420888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34474700"/>
              </p:ext>
            </p:extLst>
          </p:nvPr>
        </p:nvGraphicFramePr>
        <p:xfrm>
          <a:off x="4644008" y="2348880"/>
          <a:ext cx="4248472" cy="284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60383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59189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o levantamento, 53% dos municípios participantes ajudam entidades que atendem dependentes 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com mais de 100.000 habitantes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07712322"/>
              </p:ext>
            </p:extLst>
          </p:nvPr>
        </p:nvGraphicFramePr>
        <p:xfrm>
          <a:off x="506412" y="2709288"/>
          <a:ext cx="384956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com mais de 100.000 habitantes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o 90% dos municípios participantes não recebem recursos do Governo Estadual para enfrentamento às drogas.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568630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80867506"/>
              </p:ext>
            </p:extLst>
          </p:nvPr>
        </p:nvGraphicFramePr>
        <p:xfrm>
          <a:off x="506412" y="2709288"/>
          <a:ext cx="384956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75396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63456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avaliados indicam que 65% dos municípios participantes não recebem recursos do Governo Federal para enfrentamento às drogas.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Municípios com mais de 100.000 Habitantes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33097269"/>
              </p:ext>
            </p:extLst>
          </p:nvPr>
        </p:nvGraphicFramePr>
        <p:xfrm>
          <a:off x="539576" y="2637280"/>
          <a:ext cx="38164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94752" y="444773"/>
            <a:ext cx="8701920" cy="6120680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39552" y="518765"/>
            <a:ext cx="8208912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1400" b="1" i="1" u="sng" dirty="0" smtClean="0">
                <a:solidFill>
                  <a:schemeClr val="accent1">
                    <a:lumMod val="50000"/>
                  </a:schemeClr>
                </a:solidFill>
              </a:rPr>
              <a:t>A Palavra do Coordenador  </a:t>
            </a:r>
          </a:p>
          <a:p>
            <a:pPr>
              <a:spcAft>
                <a:spcPts val="600"/>
              </a:spcAft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Preocupada com a proliferação do uso de drogas, especialmente o avanço do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crack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, a Frente Parlamentar de Enfrentamento ao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Crack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  e Outras Drogas da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Assembleia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 Legislativa de São Paulo realizou no primeiro semestre de 2011 um levantamento junto aos municípios paulistas para mapear a intensidade do problema.</a:t>
            </a:r>
          </a:p>
          <a:p>
            <a:pPr>
              <a:spcAft>
                <a:spcPts val="600"/>
              </a:spcAft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Gestores públicos de 325 municípios, onde se concentram 76% da população do Estado, responderam a um questionário com dez perguntas enviado pela Frente Parlamentar. </a:t>
            </a:r>
          </a:p>
          <a:p>
            <a:pPr>
              <a:spcAft>
                <a:spcPts val="600"/>
              </a:spcAft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O resultado é extremamente preocupante. </a:t>
            </a:r>
          </a:p>
          <a:p>
            <a:pPr>
              <a:spcAft>
                <a:spcPts val="600"/>
              </a:spcAft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A análise dos dados aponta que o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crack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 é hoje a droga mais presente nos municípios paulistas. Não importa o tamanho deles.</a:t>
            </a:r>
          </a:p>
          <a:p>
            <a:pPr>
              <a:spcAft>
                <a:spcPts val="600"/>
              </a:spcAft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Em algumas Regiões Administrativas do Estado – elas são quinze - o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crack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 aparece na mesma intensidade que o álcool.</a:t>
            </a:r>
          </a:p>
          <a:p>
            <a:pPr>
              <a:spcAft>
                <a:spcPts val="600"/>
              </a:spcAft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O levantamento aponta que o avanço do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crack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 é mais acentuado em municípios com população entre 50 mil e 100 mil habitantes.</a:t>
            </a:r>
          </a:p>
          <a:p>
            <a:pPr>
              <a:spcAft>
                <a:spcPts val="600"/>
              </a:spcAft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Dos 325 municípios que responderam o questionário, 12% recebem ajuda financeira do governo federal; outros 5% do governo estadual.</a:t>
            </a:r>
          </a:p>
          <a:p>
            <a:pPr>
              <a:spcAft>
                <a:spcPts val="600"/>
              </a:spcAft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A maioria dos municípios -79% - não dispõe de leitos públicos para tratar os dependentes químicos, que se encontram na faixa etária entre 16 e 35 anos de idade. </a:t>
            </a:r>
          </a:p>
          <a:p>
            <a:pPr>
              <a:spcAft>
                <a:spcPts val="600"/>
              </a:spcAft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A reincidência no tratamento dos dependentes químicos é superior a 50%. Em municípios com população entre 5 mil e  50 mil habitantes, a reincidência se acentua.</a:t>
            </a:r>
          </a:p>
          <a:p>
            <a:pPr>
              <a:spcAft>
                <a:spcPts val="600"/>
              </a:spcAft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O levantamento também aponta que 37% dos municípios – a maioria com população entre 50 mil e 100 mil habitantes - ajudam financeiramente entidades que atendem dependentes químicos. </a:t>
            </a:r>
          </a:p>
          <a:p>
            <a:pPr>
              <a:spcAft>
                <a:spcPts val="600"/>
              </a:spcAft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Este levantamento é uma contribuição dos deputados da Frente Parlamentar de Enfrentamento ao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Crack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 e Outras Drogas para o aprofundamento do debate e a construção de estratégias para enfrentar este grave problema de saúde pública que atinge toda a sociedade, indistintamente.</a:t>
            </a:r>
          </a:p>
          <a:p>
            <a:pPr>
              <a:spcAft>
                <a:spcPts val="600"/>
              </a:spcAft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O levantamento completo, inclusive por Regiões Administrativas, encontra-se neste CD.</a:t>
            </a:r>
          </a:p>
          <a:p>
            <a:pPr>
              <a:spcAft>
                <a:spcPts val="600"/>
              </a:spcAft>
            </a:pPr>
            <a:r>
              <a:rPr lang="pt-BR" sz="1200" b="1" i="1" u="sng" dirty="0" smtClean="0">
                <a:solidFill>
                  <a:schemeClr val="accent1">
                    <a:lumMod val="50000"/>
                  </a:schemeClr>
                </a:solidFill>
              </a:rPr>
              <a:t> Membros da Frente Parlamentar</a:t>
            </a:r>
          </a:p>
          <a:p>
            <a:pPr>
              <a:spcAft>
                <a:spcPts val="600"/>
              </a:spcAft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Antonio Mentor, Ana do Carmo, Afonso Lobato, Carlos Bezerra Jr.,Carlos Pignatari Celso Giglio,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Donisete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 Braga, Enio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Tatto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, Ed Thomas, Edson Ferrarini, Edinho Silva, Geraldo Cruz , Fernando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Capez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, Gerson Bittencourt,  Hamilton Pereira, 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Jooji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Hato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, José Cândido, João Antonio, Major Olímpio,  Regina Gonçalves, Marcos Martins,  Mauro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Bragato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, Orlando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Bolçone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,  Orlando Morando, Roque Barbieri , Telma de Souza, Ulysses </a:t>
            </a:r>
            <a:r>
              <a:rPr lang="pt-BR" sz="1100" dirty="0" err="1" smtClean="0">
                <a:solidFill>
                  <a:schemeClr val="accent1">
                    <a:lumMod val="50000"/>
                  </a:schemeClr>
                </a:solidFill>
              </a:rPr>
              <a:t>Tassinari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, Vinicius Camarinha .</a:t>
            </a:r>
            <a:endParaRPr lang="pt-BR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Araçatuba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aproximadamente 59% de usuários da região encontram-se na faixa etária de 16 a 25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nesta região existe um percentual de 6% de usuários na faixa etária entre 9 e 15 anos, representando um ponto de atenção com o consumo precoce de drogas pelos jovens da região.</a:t>
            </a:r>
          </a:p>
        </p:txBody>
      </p:sp>
      <p:graphicFrame>
        <p:nvGraphicFramePr>
          <p:cNvPr id="29" name="Gráfico 28"/>
          <p:cNvGraphicFramePr>
            <a:graphicFrameLocks/>
          </p:cNvGraphicFramePr>
          <p:nvPr/>
        </p:nvGraphicFramePr>
        <p:xfrm>
          <a:off x="323528" y="2348880"/>
          <a:ext cx="42484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4644008" y="2348880"/>
          <a:ext cx="41044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Elipse 13"/>
          <p:cNvSpPr/>
          <p:nvPr/>
        </p:nvSpPr>
        <p:spPr>
          <a:xfrm rot="18219427">
            <a:off x="6949856" y="2999742"/>
            <a:ext cx="1061779" cy="164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5351388" y="4678536"/>
            <a:ext cx="93610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Araçatuba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região, apontou que 48% das cidades participantes afirmaram que a reincidência nos tratamentos a usuários é superior de 50%.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06357289"/>
              </p:ext>
            </p:extLst>
          </p:nvPr>
        </p:nvGraphicFramePr>
        <p:xfrm>
          <a:off x="4644008" y="2348880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323529" y="2348880"/>
          <a:ext cx="42484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39300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80296" y="5013176"/>
            <a:ext cx="842493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vemos acima, 41% dos municípios participantes nesta região ajudam alguma entidade que atende aos dependentes químicos, o que representa 43% de abrangência populacional.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38106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Araçatuba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395536" y="2348880"/>
          <a:ext cx="40324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860032" y="2785473"/>
          <a:ext cx="3816423" cy="2011680"/>
        </p:xfrm>
        <a:graphic>
          <a:graphicData uri="http://schemas.openxmlformats.org/drawingml/2006/table">
            <a:tbl>
              <a:tblPr/>
              <a:tblGrid>
                <a:gridCol w="1318401"/>
                <a:gridCol w="1426746"/>
                <a:gridCol w="1071276"/>
              </a:tblGrid>
              <a:tr h="1363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15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Andradina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Araçatuba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182760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Bilac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Castilho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18310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Coroados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Gabriel Monteiro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Guaraçaí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Guararapes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30764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Lavínia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9218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319.970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6" name="Retângulo de cantos arredondados 15"/>
          <p:cNvSpPr/>
          <p:nvPr/>
        </p:nvSpPr>
        <p:spPr>
          <a:xfrm>
            <a:off x="4864224" y="2446288"/>
            <a:ext cx="3841824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cs typeface="Arial" pitchFamily="34" charset="0"/>
              </a:rPr>
              <a:t>Cidades que ajudam financeiramente instituições que atendem dependentes químicos.</a:t>
            </a:r>
            <a:endParaRPr lang="pt-BR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2000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Araçatuba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0806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verificamos que 95% dos municípios desta região não recebem ajuda do Governo Estadual.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420936" y="2523918"/>
          <a:ext cx="4032448" cy="333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45405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33465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verificamos 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95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dos municípios desta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recebem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 do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Governo Federal.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Araçatuba</a:t>
            </a:r>
          </a:p>
        </p:txBody>
      </p:sp>
      <p:graphicFrame>
        <p:nvGraphicFramePr>
          <p:cNvPr id="22" name="Gráfico 21"/>
          <p:cNvGraphicFramePr>
            <a:graphicFrameLocks/>
          </p:cNvGraphicFramePr>
          <p:nvPr/>
        </p:nvGraphicFramePr>
        <p:xfrm>
          <a:off x="395536" y="2501279"/>
          <a:ext cx="4104456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Botão de ação: Avançar ou Próximo 22">
            <a:hlinkClick r:id="rId3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Baixada Santista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Baixada Santista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44,4% das respostas, figurando como a droga ILÍCITA mais presente nos municípios da região no ano de 2010, sendo que apenas o ÁLCOOL (droga lícita) aparece com volume maior de citações (56%).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07707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395536" y="1484784"/>
          <a:ext cx="835292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Elipse 13"/>
          <p:cNvSpPr/>
          <p:nvPr/>
        </p:nvSpPr>
        <p:spPr>
          <a:xfrm>
            <a:off x="2267744" y="1772816"/>
            <a:ext cx="1800200" cy="1883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504836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92896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obtidas, nota-se que nesta região o problema da falta de leitos públicos destinados ao tratamento de dependentes químicos </a:t>
            </a: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está </a:t>
            </a:r>
            <a:r>
              <a:rPr lang="pt-B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acentuado, </a:t>
            </a: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pois NENHUMA das </a:t>
            </a:r>
            <a:r>
              <a:rPr lang="pt-B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cidades respondentes reservam leitos para dependentes </a:t>
            </a: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químicos.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Baixada Santista</a:t>
            </a: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/>
        </p:nvGraphicFramePr>
        <p:xfrm>
          <a:off x="323528" y="2506430"/>
          <a:ext cx="4104456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Baixada Santista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indicam que aproximadamente 75% dos usuários da região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nesta região a faixa etária mais afetada foi a de 16 a 20 anos, que aparece com 25% das citações.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Gráfico 19"/>
          <p:cNvGraphicFramePr>
            <a:graphicFrameLocks/>
          </p:cNvGraphicFramePr>
          <p:nvPr/>
        </p:nvGraphicFramePr>
        <p:xfrm>
          <a:off x="323528" y="2348880"/>
          <a:ext cx="42484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44057607"/>
              </p:ext>
            </p:extLst>
          </p:nvPr>
        </p:nvGraphicFramePr>
        <p:xfrm>
          <a:off x="4817321" y="2458611"/>
          <a:ext cx="3816456" cy="264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16018" y="652586"/>
            <a:ext cx="8701920" cy="5944765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63625" y="885825"/>
            <a:ext cx="6858000" cy="54520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622300" rtl="0" eaLnBrk="0" fontAlgn="base" latinLnBrk="0" hangingPunct="0">
              <a:spcBef>
                <a:spcPct val="3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n-ea"/>
                <a:cs typeface="+mn-cs"/>
              </a:rPr>
              <a:t>Introdução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n-ea"/>
                <a:cs typeface="+mn-cs"/>
              </a:rPr>
              <a:t> </a:t>
            </a:r>
          </a:p>
          <a:p>
            <a:pPr marL="358775" lvl="1" defTabSz="622300" eaLnBrk="0" hangingPunc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80000"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n-ea"/>
                <a:cs typeface="+mn-cs"/>
              </a:rPr>
              <a:t>- Objetivos</a:t>
            </a:r>
          </a:p>
          <a:p>
            <a:pPr marL="358775" lvl="1" defTabSz="622300" eaLnBrk="0" hangingPunc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itchFamily="2" charset="2"/>
              <a:buNone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n-ea"/>
                <a:cs typeface="+mn-cs"/>
              </a:rPr>
              <a:t>- Cronologia</a:t>
            </a:r>
          </a:p>
          <a:p>
            <a:pPr marL="358775" indent="-358775" defTabSz="622300" eaLnBrk="0" hangingPunct="0">
              <a:spcBef>
                <a:spcPct val="3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Visão Geral</a:t>
            </a:r>
          </a:p>
          <a:p>
            <a:pPr marL="358775" indent="-358775" defTabSz="622300" eaLnBrk="0" hangingPunct="0">
              <a:spcBef>
                <a:spcPct val="3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spcBef>
                <a:spcPct val="3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spcBef>
                <a:spcPct val="3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spcBef>
                <a:spcPct val="3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spcBef>
                <a:spcPct val="3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spcBef>
                <a:spcPct val="3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spcBef>
                <a:spcPct val="3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spcBef>
                <a:spcPct val="3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Conclusão</a:t>
            </a:r>
          </a:p>
          <a:p>
            <a:pPr marL="358775" indent="-358775" defTabSz="622300" eaLnBrk="0" hangingPunct="0">
              <a:spcBef>
                <a:spcPct val="3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Análises por Região</a:t>
            </a: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3608" y="190500"/>
            <a:ext cx="6084888" cy="5021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9" y="2348880"/>
            <a:ext cx="4176464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/>
        </p:nvGraphicFramePr>
        <p:xfrm>
          <a:off x="4644009" y="2348880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Baixada Santista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 apontou que 100% das cidades participantes afirmaram que a reincidência nos tratamentos a usuários é superior a 50%.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os dados do levantamento foi observado ainda que 33% das cidades respondentes apresentaram  reincidência superior a 91%.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Gráfico 22"/>
          <p:cNvGraphicFramePr>
            <a:graphicFrameLocks/>
          </p:cNvGraphicFramePr>
          <p:nvPr/>
        </p:nvGraphicFramePr>
        <p:xfrm>
          <a:off x="323527" y="2348880"/>
          <a:ext cx="423458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39300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80296" y="5013176"/>
            <a:ext cx="842493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vemos acima,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67%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participantes nesta região ajudam alguma entidade que atende aos dependentes químicos, o que representa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abrangência populacional.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38106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Baixada Santista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00724" y="2446288"/>
            <a:ext cx="3841824" cy="6226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Cidades que ajudam financeiramente instituições de atendimento a dependentes químicos</a:t>
            </a:r>
            <a:r>
              <a:rPr lang="pt-BR" sz="12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pt-BR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Gráfico 16"/>
          <p:cNvGraphicFramePr>
            <a:graphicFrameLocks/>
          </p:cNvGraphicFramePr>
          <p:nvPr/>
        </p:nvGraphicFramePr>
        <p:xfrm>
          <a:off x="395536" y="2420888"/>
          <a:ext cx="41044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788024" y="3212975"/>
          <a:ext cx="3888433" cy="1512170"/>
        </p:xfrm>
        <a:graphic>
          <a:graphicData uri="http://schemas.openxmlformats.org/drawingml/2006/table">
            <a:tbl>
              <a:tblPr/>
              <a:tblGrid>
                <a:gridCol w="1637235"/>
                <a:gridCol w="1171077"/>
                <a:gridCol w="1080121"/>
              </a:tblGrid>
              <a:tr h="325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7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Cubatão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119.733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Guarujá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293.295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Peruíbe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60.617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São Vicente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335.241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808.886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6527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Baixada Santista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637280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verificamos 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NENHUM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desta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recebe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 do Governo Estadual.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568630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9" name="Gráfico 18"/>
          <p:cNvGraphicFramePr>
            <a:graphicFrameLocks/>
          </p:cNvGraphicFramePr>
          <p:nvPr/>
        </p:nvGraphicFramePr>
        <p:xfrm>
          <a:off x="395536" y="2605095"/>
          <a:ext cx="4104456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161631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37390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25450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verificamos 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83%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desta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recebem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 do Governo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Baixada Santista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395536" y="2565272"/>
          <a:ext cx="4104456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ângulo de cantos arredondados 18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Barretos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Barretos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33,3% das respostas, figurando como a droga ILÍCITA mais presente nos municípios da região no ano de 2010. O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LCOOL (droga lícita) aparece com menor volume de citações (25%).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047455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395536" y="1484784"/>
          <a:ext cx="835292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Elipse 13"/>
          <p:cNvSpPr/>
          <p:nvPr/>
        </p:nvSpPr>
        <p:spPr>
          <a:xfrm>
            <a:off x="2195736" y="1988840"/>
            <a:ext cx="1800200" cy="1883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obtidas, nota-se que nesta região o problema da falta de leitos públicos destinados ao tratamento de dependentes químicos está acentuado, pois, apenas uma das cidades participantes do levantamento afirmou reservar leitos para dependentes químicos. 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Barretos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/>
        </p:nvGraphicFramePr>
        <p:xfrm>
          <a:off x="251520" y="2420888"/>
          <a:ext cx="41764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813424" y="3271035"/>
          <a:ext cx="3744415" cy="1462349"/>
        </p:xfrm>
        <a:graphic>
          <a:graphicData uri="http://schemas.openxmlformats.org/drawingml/2006/table">
            <a:tbl>
              <a:tblPr/>
              <a:tblGrid>
                <a:gridCol w="1565847"/>
                <a:gridCol w="1089284"/>
                <a:gridCol w="1089284"/>
              </a:tblGrid>
              <a:tr h="42951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noProof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noProof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noProof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59254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noProof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Viradouro</a:t>
                      </a:r>
                      <a:endParaRPr lang="pt-BR" sz="1400" b="0" i="0" u="none" strike="noStrike" noProof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17.426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2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i="0" u="none" strike="noStrike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17.426</a:t>
                      </a:r>
                      <a:endParaRPr lang="pt-BR" sz="1400" b="0" i="0" u="none" strike="noStrike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4%</a:t>
                      </a:r>
                      <a:endParaRPr lang="pt-BR" sz="1400" b="1" i="0" u="none" strike="noStrike" kern="1200" noProof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Barretos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100% dos usuários da região encontram-se na faixa etária de 16 a 30 anos. A faixa etária mais atingida foi a de 21 a 25 anos, com 50% das citações.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323528" y="2420888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89163621"/>
              </p:ext>
            </p:extLst>
          </p:nvPr>
        </p:nvGraphicFramePr>
        <p:xfrm>
          <a:off x="4860032" y="2442985"/>
          <a:ext cx="3672408" cy="264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Barretos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 apontou que 43% das cidades participantes afirmaram que a reincidência nos tratamentos a usuários é superior a 50%.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os dados do levantamento foi observado ainda que 14% das cidades participantes informaram reincidência superior a 90%.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323528" y="2348880"/>
          <a:ext cx="4248472" cy="283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/>
        </p:nvGraphicFramePr>
        <p:xfrm>
          <a:off x="4644007" y="2348880"/>
          <a:ext cx="424847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17"/>
          <p:cNvSpPr/>
          <p:nvPr/>
        </p:nvSpPr>
        <p:spPr>
          <a:xfrm>
            <a:off x="194752" y="836712"/>
            <a:ext cx="8701920" cy="5760640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Introdução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Objetivos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188913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39090" y="980728"/>
            <a:ext cx="8424863" cy="1584176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União de forças entre a Frente Parlamentar de Enfrentamento ao CRACK e outras Drogas e os municípios paulistas com o intuito de apresentar um levantamento referente ao ano de 2010 sobre a situação do CRACK e outras drogas no Estado de São Paulo, e  nas quinze Regiões Administrativas. Para tanto, foi enviado questionário com dez perguntas  para os 645 prefeitos do Estado.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2108" y="3421381"/>
            <a:ext cx="4104456" cy="7200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Qual o volume de atendimento a  dependentes químicos no sistema público?</a:t>
            </a:r>
            <a:endParaRPr lang="pt-BR" sz="1400" b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92108" y="4198993"/>
            <a:ext cx="4104456" cy="7200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Qual a faixa etária dos usuários?</a:t>
            </a:r>
            <a:endParaRPr lang="pt-BR" sz="1400" b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2108" y="4976605"/>
            <a:ext cx="4104456" cy="7200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Qual o grau de recuperação?</a:t>
            </a:r>
            <a:endParaRPr lang="pt-BR" sz="1400" b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92108" y="2652152"/>
            <a:ext cx="4104456" cy="7200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Quais as drogas mais presentes?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92108" y="5754217"/>
            <a:ext cx="4104456" cy="7200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Quais as regiões mais afetadas?</a:t>
            </a:r>
            <a:endParaRPr lang="pt-BR" sz="1400" b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6387" y="3421381"/>
            <a:ext cx="4104456" cy="7200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Os municípios recebem recursos do </a:t>
            </a:r>
            <a:r>
              <a:rPr lang="pt-BR" sz="1400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Governo </a:t>
            </a: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Federal para o enfrentamento às drogas?</a:t>
            </a:r>
            <a:endParaRPr lang="pt-BR" sz="1400" b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636387" y="4198993"/>
            <a:ext cx="4104456" cy="7200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108000" b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Quais os recursos necessários para </a:t>
            </a: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o enfrentamento às drogas </a:t>
            </a:r>
            <a:r>
              <a:rPr lang="pt-BR" sz="1400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em seu município?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636387" y="4976605"/>
            <a:ext cx="4104456" cy="7200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Existem leitos para atendimento aos dependentes químicos no sistema público?</a:t>
            </a:r>
            <a:endParaRPr lang="pt-BR" sz="1400" b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36387" y="2652152"/>
            <a:ext cx="4104456" cy="7200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Os municípios recebem recursos do Governo Estadual para o enfrentamento às drogas?</a:t>
            </a:r>
            <a:endParaRPr lang="pt-BR" sz="1400" b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636387" y="5754217"/>
            <a:ext cx="4104456" cy="7200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Os municípios ajudam instituições ou entidades comunitárias de assistência aos  </a:t>
            </a:r>
            <a:r>
              <a:rPr lang="pt-BR" sz="1400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dependentes químicos</a:t>
            </a: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?</a:t>
            </a:r>
            <a:endParaRPr lang="pt-BR" sz="1400" b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39300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80296" y="5013176"/>
            <a:ext cx="842493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o levantamento, 67%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participantes nesta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ajudam entidades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atendem dependentes 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38106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Barretos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64224" y="2446288"/>
            <a:ext cx="3841824" cy="6946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Cidades que ajudam financeiramente instituições de atendimento a dependentes químicos.</a:t>
            </a:r>
            <a:endParaRPr lang="pt-B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395536" y="2420888"/>
          <a:ext cx="4104456" cy="248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860033" y="3199027"/>
          <a:ext cx="3744415" cy="1454109"/>
        </p:xfrm>
        <a:graphic>
          <a:graphicData uri="http://schemas.openxmlformats.org/drawingml/2006/table">
            <a:tbl>
              <a:tblPr/>
              <a:tblGrid>
                <a:gridCol w="1565847"/>
                <a:gridCol w="1089284"/>
                <a:gridCol w="1089284"/>
              </a:tblGrid>
              <a:tr h="54396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noProof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noProof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noProof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0338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noProof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Pirangi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noProof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10.678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noProof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38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noProof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Viradouro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noProof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17.426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noProof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3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i="0" u="none" strike="noStrike" kern="1200" noProof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Barretos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verifica-se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NENHUM dos municípios desta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recebe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 do Governo Estadual.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395536" y="2637280"/>
          <a:ext cx="4104456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161631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37388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25448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verifica-se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NENHUM dos municípios desta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recebe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 do Governo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Barretos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395536" y="2565272"/>
          <a:ext cx="4104456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err="1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Baurú</a:t>
            </a:r>
            <a:endParaRPr lang="pt-BR" sz="2800" b="1" dirty="0" smtClean="0">
              <a:solidFill>
                <a:srgbClr val="4F81BD">
                  <a:lumMod val="75000"/>
                </a:srgbClr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Bauru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95536" y="4041662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39% das respostas, figurando como a droga ILÍCITA mais presente nos municípios da região no ano de 2010. O ÁLCOOL (droga lícita) aparece como a segunda droga mais presente com 37% das citações.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07707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395536" y="1484785"/>
          <a:ext cx="835292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Elipse 13"/>
          <p:cNvSpPr/>
          <p:nvPr/>
        </p:nvSpPr>
        <p:spPr>
          <a:xfrm>
            <a:off x="2195736" y="1844824"/>
            <a:ext cx="1800200" cy="1883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obtidas, nota-se que nesta região o problema da falta de leitos públicos destinados ao tratamento de dependentes químicos está acentuado, pois, 85% das cidades respondentes não reservam leitos para dependentes químicos.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Bauru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/>
        </p:nvGraphicFramePr>
        <p:xfrm>
          <a:off x="323528" y="2492896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788024" y="3212972"/>
          <a:ext cx="3888433" cy="1512171"/>
        </p:xfrm>
        <a:graphic>
          <a:graphicData uri="http://schemas.openxmlformats.org/drawingml/2006/table">
            <a:tbl>
              <a:tblPr/>
              <a:tblGrid>
                <a:gridCol w="1637235"/>
                <a:gridCol w="1171077"/>
                <a:gridCol w="1080121"/>
              </a:tblGrid>
              <a:tr h="386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814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Bauru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346.650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Iacanga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10.188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Paulistânia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358617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Bauru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73% dos usuários da região encontram-se na faixa etária de 16 a 30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a faixa etária mais afetada está entre 16 a 20 anos representando 34% das citações entre as cidades participantes 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413937" y="2420888"/>
          <a:ext cx="40860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/>
        </p:nvGraphicFramePr>
        <p:xfrm>
          <a:off x="611560" y="2420888"/>
          <a:ext cx="3595805" cy="269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/>
        </p:nvGraphicFramePr>
        <p:xfrm>
          <a:off x="4716016" y="2492896"/>
          <a:ext cx="3960440" cy="262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Bauru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 apontou que 63% das cidades participantes afirmaram que a reincidência nos tratamentos a usuários é superior a 50%.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323528" y="2348880"/>
          <a:ext cx="414613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195605"/>
              </p:ext>
            </p:extLst>
          </p:nvPr>
        </p:nvGraphicFramePr>
        <p:xfrm>
          <a:off x="4644009" y="2420888"/>
          <a:ext cx="4176463" cy="2759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393005"/>
            <a:ext cx="4104456" cy="3060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67544" y="5517232"/>
            <a:ext cx="8424936" cy="93610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os dados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acima,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participantes nesta região ajudam alguma entidade que atende aos dependentes químicos, o que representa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abrangência populacional.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381065"/>
            <a:ext cx="4104456" cy="3060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Bauru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64224" y="2446288"/>
            <a:ext cx="3841824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cs typeface="Arial" pitchFamily="34" charset="0"/>
              </a:rPr>
              <a:t>Cidades que ajudam financeiramente instituições que atendem dependentes químicos.</a:t>
            </a:r>
            <a:endParaRPr lang="pt-BR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395536" y="2420888"/>
          <a:ext cx="4104456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809233" y="2865636"/>
          <a:ext cx="3888431" cy="2346960"/>
        </p:xfrm>
        <a:graphic>
          <a:graphicData uri="http://schemas.openxmlformats.org/drawingml/2006/table">
            <a:tbl>
              <a:tblPr/>
              <a:tblGrid>
                <a:gridCol w="1440160"/>
                <a:gridCol w="1152128"/>
                <a:gridCol w="129614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Agudos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34.718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Arealva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7.898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Balbinos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4.068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Bocaina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Dois Córregos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24.979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Duartina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12.232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Jaú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132.933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Pirajuí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22.959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Pongaí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254.250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72008" y="1124744"/>
            <a:ext cx="8964488" cy="331236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Introdução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Cronologia do Levantamento 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188913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2" y="1242517"/>
            <a:ext cx="8712968" cy="34051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indent="274638" algn="ctr" fontAlgn="ctr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Levantamento </a:t>
            </a:r>
            <a:r>
              <a:rPr lang="pt-BR" sz="1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sobre o </a:t>
            </a:r>
            <a:r>
              <a:rPr lang="pt-BR" sz="1400" b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Crack</a:t>
            </a:r>
            <a:r>
              <a:rPr lang="pt-BR" sz="1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e outras </a:t>
            </a: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Drogas - 2010</a:t>
            </a:r>
            <a:endParaRPr lang="pt-BR" sz="14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21040" y="4600560"/>
            <a:ext cx="4320480" cy="432047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274638" fontAlgn="ctr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Questionário  fechado 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21040" y="5222345"/>
            <a:ext cx="4320480" cy="432047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274638" fontAlgn="ctr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09 Questões </a:t>
            </a:r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respostas fechadas</a:t>
            </a:r>
            <a:endParaRPr lang="pt-BR" sz="1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21040" y="5846794"/>
            <a:ext cx="4320480" cy="432047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274638" fontAlgn="ctr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01 Questão aberta</a:t>
            </a:r>
            <a:endParaRPr lang="pt-BR" sz="1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13528" y="5222344"/>
            <a:ext cx="4320480" cy="432047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274638" fontAlgn="ctr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Questionário via Correio</a:t>
            </a:r>
            <a:endParaRPr lang="pt-BR" sz="1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613528" y="5855177"/>
            <a:ext cx="4320480" cy="432047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274638" fontAlgn="ctr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Questionário via </a:t>
            </a:r>
            <a:r>
              <a:rPr lang="pt-BR" sz="16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E-mail</a:t>
            </a:r>
            <a:endParaRPr lang="pt-BR" sz="1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613528" y="4585320"/>
            <a:ext cx="4320480" cy="432047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274638" fontAlgn="ctr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Ofício da Frente Parlamentar</a:t>
            </a:r>
            <a:endParaRPr lang="pt-BR" sz="1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8030907" y="1650583"/>
            <a:ext cx="834176" cy="307777"/>
          </a:xfrm>
          <a:prstGeom prst="rect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44000" rIns="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Dez</a:t>
            </a:r>
            <a:endParaRPr lang="pt-BR" sz="14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Pentágono 42"/>
          <p:cNvSpPr/>
          <p:nvPr/>
        </p:nvSpPr>
        <p:spPr>
          <a:xfrm>
            <a:off x="7265667" y="1650583"/>
            <a:ext cx="968287" cy="307777"/>
          </a:xfrm>
          <a:prstGeom prst="homePlate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44000" rIns="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Nov</a:t>
            </a:r>
            <a:endParaRPr lang="pt-BR" sz="14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Pentágono 43"/>
          <p:cNvSpPr/>
          <p:nvPr/>
        </p:nvSpPr>
        <p:spPr>
          <a:xfrm>
            <a:off x="6515365" y="1650583"/>
            <a:ext cx="968287" cy="307777"/>
          </a:xfrm>
          <a:prstGeom prst="homePlate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44000" rIns="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Out</a:t>
            </a:r>
          </a:p>
        </p:txBody>
      </p:sp>
      <p:sp>
        <p:nvSpPr>
          <p:cNvPr id="45" name="Pentágono 44"/>
          <p:cNvSpPr/>
          <p:nvPr/>
        </p:nvSpPr>
        <p:spPr>
          <a:xfrm>
            <a:off x="5842372" y="1650583"/>
            <a:ext cx="968287" cy="307777"/>
          </a:xfrm>
          <a:prstGeom prst="homePlate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44000" rIns="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Set</a:t>
            </a:r>
          </a:p>
        </p:txBody>
      </p:sp>
      <p:sp>
        <p:nvSpPr>
          <p:cNvPr id="46" name="Pentágono 45"/>
          <p:cNvSpPr/>
          <p:nvPr/>
        </p:nvSpPr>
        <p:spPr>
          <a:xfrm>
            <a:off x="5164943" y="1650583"/>
            <a:ext cx="968287" cy="307777"/>
          </a:xfrm>
          <a:prstGeom prst="homePlate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44000" rIns="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Ago</a:t>
            </a:r>
          </a:p>
        </p:txBody>
      </p:sp>
      <p:sp>
        <p:nvSpPr>
          <p:cNvPr id="47" name="Pentágono 46"/>
          <p:cNvSpPr/>
          <p:nvPr/>
        </p:nvSpPr>
        <p:spPr>
          <a:xfrm>
            <a:off x="4425187" y="1650583"/>
            <a:ext cx="968287" cy="307777"/>
          </a:xfrm>
          <a:prstGeom prst="homePlate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44000" rIns="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Jul</a:t>
            </a:r>
          </a:p>
        </p:txBody>
      </p:sp>
      <p:sp>
        <p:nvSpPr>
          <p:cNvPr id="48" name="Pentágono 47"/>
          <p:cNvSpPr/>
          <p:nvPr/>
        </p:nvSpPr>
        <p:spPr>
          <a:xfrm>
            <a:off x="3700671" y="1650583"/>
            <a:ext cx="968287" cy="307777"/>
          </a:xfrm>
          <a:prstGeom prst="homePlate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44000" rIns="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Jun</a:t>
            </a:r>
          </a:p>
        </p:txBody>
      </p:sp>
      <p:sp>
        <p:nvSpPr>
          <p:cNvPr id="49" name="Pentágono 48"/>
          <p:cNvSpPr/>
          <p:nvPr/>
        </p:nvSpPr>
        <p:spPr>
          <a:xfrm>
            <a:off x="2976155" y="1650583"/>
            <a:ext cx="968287" cy="307777"/>
          </a:xfrm>
          <a:prstGeom prst="homePlate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44000" rIns="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Mai</a:t>
            </a:r>
          </a:p>
        </p:txBody>
      </p:sp>
      <p:sp>
        <p:nvSpPr>
          <p:cNvPr id="50" name="Pentágono 49"/>
          <p:cNvSpPr/>
          <p:nvPr/>
        </p:nvSpPr>
        <p:spPr>
          <a:xfrm>
            <a:off x="2251639" y="1650583"/>
            <a:ext cx="968287" cy="307777"/>
          </a:xfrm>
          <a:prstGeom prst="homePlate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44000" rIns="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Abr </a:t>
            </a:r>
          </a:p>
        </p:txBody>
      </p:sp>
      <p:sp>
        <p:nvSpPr>
          <p:cNvPr id="51" name="Pentágono 50"/>
          <p:cNvSpPr/>
          <p:nvPr/>
        </p:nvSpPr>
        <p:spPr>
          <a:xfrm>
            <a:off x="1527123" y="1650583"/>
            <a:ext cx="968287" cy="307777"/>
          </a:xfrm>
          <a:prstGeom prst="homePlate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44000" rIns="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Mar</a:t>
            </a:r>
          </a:p>
        </p:txBody>
      </p:sp>
      <p:sp>
        <p:nvSpPr>
          <p:cNvPr id="52" name="Pentágono 51"/>
          <p:cNvSpPr/>
          <p:nvPr/>
        </p:nvSpPr>
        <p:spPr>
          <a:xfrm>
            <a:off x="827584" y="1650583"/>
            <a:ext cx="968287" cy="307777"/>
          </a:xfrm>
          <a:prstGeom prst="homePlate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44000" rIns="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Fev </a:t>
            </a:r>
          </a:p>
        </p:txBody>
      </p:sp>
      <p:sp>
        <p:nvSpPr>
          <p:cNvPr id="53" name="Pentágono 52"/>
          <p:cNvSpPr/>
          <p:nvPr/>
        </p:nvSpPr>
        <p:spPr>
          <a:xfrm>
            <a:off x="221354" y="1650720"/>
            <a:ext cx="835200" cy="307777"/>
          </a:xfrm>
          <a:prstGeom prst="homePlate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44000" rIns="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Jan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94752" y="2004080"/>
            <a:ext cx="8712968" cy="602352"/>
          </a:xfrm>
          <a:prstGeom prst="roundRect">
            <a:avLst>
              <a:gd name="adj" fmla="val 4491"/>
            </a:avLst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3779912" y="2030368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Coleta de Dados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562904" y="2030368"/>
            <a:ext cx="864096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Definição do modelo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456873" y="2030368"/>
            <a:ext cx="1296144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Divulgação do material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194752" y="2610624"/>
            <a:ext cx="8712968" cy="602352"/>
          </a:xfrm>
          <a:prstGeom prst="roundRect">
            <a:avLst>
              <a:gd name="adj" fmla="val 4491"/>
            </a:avLst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194752" y="3171448"/>
            <a:ext cx="8712968" cy="602352"/>
          </a:xfrm>
          <a:prstGeom prst="roundRect">
            <a:avLst>
              <a:gd name="adj" fmla="val 4491"/>
            </a:avLst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de cantos arredondados 53"/>
          <p:cNvSpPr/>
          <p:nvPr/>
        </p:nvSpPr>
        <p:spPr>
          <a:xfrm>
            <a:off x="5214548" y="2647960"/>
            <a:ext cx="1512168" cy="50405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Tabulação dos  Dados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194752" y="3732272"/>
            <a:ext cx="8712968" cy="601200"/>
          </a:xfrm>
          <a:prstGeom prst="roundRect">
            <a:avLst>
              <a:gd name="adj" fmla="val 4491"/>
            </a:avLst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de cantos arredondados 54"/>
          <p:cNvSpPr/>
          <p:nvPr/>
        </p:nvSpPr>
        <p:spPr>
          <a:xfrm>
            <a:off x="5214548" y="3228216"/>
            <a:ext cx="1512168" cy="47357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Formatação das Informações</a:t>
            </a:r>
          </a:p>
        </p:txBody>
      </p:sp>
      <p:sp>
        <p:nvSpPr>
          <p:cNvPr id="56" name="Retângulo de cantos arredondados 55"/>
          <p:cNvSpPr/>
          <p:nvPr/>
        </p:nvSpPr>
        <p:spPr>
          <a:xfrm>
            <a:off x="6372200" y="3773800"/>
            <a:ext cx="2448272" cy="475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Divulgação do Material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251520" y="2058765"/>
            <a:ext cx="864096" cy="5040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1º Fase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251520" y="2647679"/>
            <a:ext cx="864096" cy="5040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2º Fase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251520" y="3209698"/>
            <a:ext cx="864096" cy="5040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3º Fase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251520" y="3780682"/>
            <a:ext cx="864096" cy="5040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Bauru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verificamos que NENHUM dos municípios desta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recebe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 do Governo Estadual.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1281" y="2161631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395536" y="2636912"/>
          <a:ext cx="41044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6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6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verificamos 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95%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desta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recebem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 do Governo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Bauru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1281" y="2161631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395536" y="2636912"/>
          <a:ext cx="41044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Campinas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Campinas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30,7% das respostas, figurando como a droga ILÍCITA mais presente nos municípios da região no ano de 2010, sendo que apenas o ÁLCOOL (droga lícita) aparece com volume maior de citações (43%).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07707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2267744" y="1883256"/>
            <a:ext cx="1800200" cy="1883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21023802"/>
              </p:ext>
            </p:extLst>
          </p:nvPr>
        </p:nvGraphicFramePr>
        <p:xfrm>
          <a:off x="509056" y="1556792"/>
          <a:ext cx="8136936" cy="2272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637280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625340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obtidas, nota-se que nesta região o problema da falta de leitos públicos destinados ao tratamento de dependentes químicos está acentuado, pois, 64% das cidades respondentes não reservam leitos para dependentes químicos. </a:t>
            </a: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Campinas</a:t>
            </a: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57104855"/>
              </p:ext>
            </p:extLst>
          </p:nvPr>
        </p:nvGraphicFramePr>
        <p:xfrm>
          <a:off x="387812" y="2566867"/>
          <a:ext cx="398086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tângulo de cantos arredondados 18"/>
          <p:cNvSpPr/>
          <p:nvPr/>
        </p:nvSpPr>
        <p:spPr>
          <a:xfrm>
            <a:off x="351281" y="2161631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Campinas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84,3% dos usuários da região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nesta região existe um percentual de 6% dos usuários na faixa etária entre 9 e 15 anos. 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faixa etária mais mencionada foi a de 21 a 25 anos, com 34% das citações.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37908149"/>
              </p:ext>
            </p:extLst>
          </p:nvPr>
        </p:nvGraphicFramePr>
        <p:xfrm>
          <a:off x="471760" y="2435419"/>
          <a:ext cx="3956224" cy="276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96122501"/>
              </p:ext>
            </p:extLst>
          </p:nvPr>
        </p:nvGraphicFramePr>
        <p:xfrm>
          <a:off x="4788024" y="2492896"/>
          <a:ext cx="3816456" cy="263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Campinas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 apontou que 64% das cidades participantes afirmaram que a reincidência nos tratamentos a usuários é superior a 50%.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os dados do levantamento foi observado ainda que a maior menção foi nos dados de 51 a 70%, com 28% das citações.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Gráfico 16"/>
          <p:cNvGraphicFramePr>
            <a:graphicFrameLocks/>
          </p:cNvGraphicFramePr>
          <p:nvPr/>
        </p:nvGraphicFramePr>
        <p:xfrm>
          <a:off x="395536" y="2348881"/>
          <a:ext cx="417646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/>
        </p:nvGraphicFramePr>
        <p:xfrm>
          <a:off x="4644007" y="2420888"/>
          <a:ext cx="4248473" cy="271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56527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55333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vemos acima,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59%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participantes nesta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ajudam entidades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atendem dependentes 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Campinas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54549370"/>
              </p:ext>
            </p:extLst>
          </p:nvPr>
        </p:nvGraphicFramePr>
        <p:xfrm>
          <a:off x="539328" y="2670725"/>
          <a:ext cx="3888656" cy="316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Campinas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levantamento,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verificamos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97% dos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municípios desta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recebem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 do Governo Estadual.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1281" y="2161631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30209113"/>
              </p:ext>
            </p:extLst>
          </p:nvPr>
        </p:nvGraphicFramePr>
        <p:xfrm>
          <a:off x="506518" y="2793677"/>
          <a:ext cx="3849458" cy="301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194752" y="980728"/>
            <a:ext cx="8701920" cy="5796000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Visão Geral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Cidades Participantes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188913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4007" y="1107658"/>
            <a:ext cx="8459787" cy="2746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Percentual de Abrangência Populacional por Região Administrativa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94837" y="4105847"/>
            <a:ext cx="4222800" cy="25925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Municípios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678491" y="4105847"/>
            <a:ext cx="4086000" cy="25925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População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6961583"/>
              </p:ext>
            </p:extLst>
          </p:nvPr>
        </p:nvGraphicFramePr>
        <p:xfrm>
          <a:off x="282001" y="4405977"/>
          <a:ext cx="4248472" cy="218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/>
        </p:nvGraphicFramePr>
        <p:xfrm>
          <a:off x="285428" y="1450876"/>
          <a:ext cx="8496944" cy="251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/>
        </p:nvGraphicFramePr>
        <p:xfrm>
          <a:off x="4671291" y="4408535"/>
          <a:ext cx="4100400" cy="21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7824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66302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levantamento,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verificamos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85% dos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municípios desta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recebem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 do Governo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Campinas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1281" y="2161631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3163916"/>
              </p:ext>
            </p:extLst>
          </p:nvPr>
        </p:nvGraphicFramePr>
        <p:xfrm>
          <a:off x="506518" y="2708920"/>
          <a:ext cx="384945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Região Central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Central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45% das respostas, figurando como a droga ILÍCITA mais presente nos municípios da região no ano de 2010,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acima do ÁLCOOL (droga lícita) que aparece com volume de 40%.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828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0999189"/>
              </p:ext>
            </p:extLst>
          </p:nvPr>
        </p:nvGraphicFramePr>
        <p:xfrm>
          <a:off x="395536" y="1516757"/>
          <a:ext cx="8352928" cy="234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Elipse 13"/>
          <p:cNvSpPr/>
          <p:nvPr/>
        </p:nvSpPr>
        <p:spPr>
          <a:xfrm rot="840333">
            <a:off x="2399060" y="1650008"/>
            <a:ext cx="151216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obtidas, nota-se que nesta região o problema da falta de leitos públicos destinados ao tratamento de dependentes químicos está acentuado, pois, 79% das cidades respondentes não reservam leitos para dependentes químicos.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Central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7429133"/>
              </p:ext>
            </p:extLst>
          </p:nvPr>
        </p:nvGraphicFramePr>
        <p:xfrm>
          <a:off x="506412" y="2512808"/>
          <a:ext cx="3849564" cy="228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788024" y="3212972"/>
          <a:ext cx="3888433" cy="1512171"/>
        </p:xfrm>
        <a:graphic>
          <a:graphicData uri="http://schemas.openxmlformats.org/drawingml/2006/table">
            <a:tbl>
              <a:tblPr/>
              <a:tblGrid>
                <a:gridCol w="1637235"/>
                <a:gridCol w="1171077"/>
                <a:gridCol w="1080121"/>
              </a:tblGrid>
              <a:tr h="386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814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Araraquara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211.247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Ibitinga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53.806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Rincão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275474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Central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46160" y="5413400"/>
            <a:ext cx="8424936" cy="1291952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indicam que 94% dos usuários da região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nesta região 58% dos usuários encontram na faixa de 16 a 25 anos.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53753094"/>
              </p:ext>
            </p:extLst>
          </p:nvPr>
        </p:nvGraphicFramePr>
        <p:xfrm>
          <a:off x="405251" y="2435419"/>
          <a:ext cx="4104456" cy="264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99734955"/>
              </p:ext>
            </p:extLst>
          </p:nvPr>
        </p:nvGraphicFramePr>
        <p:xfrm>
          <a:off x="4788025" y="2564904"/>
          <a:ext cx="3816456" cy="261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Central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 apontou que 53% das cidades participantes afirmaram que a reincidência nos tratamentos a usuários é superior a 50%.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os dados do levantamento foi observado que 20% das cidades participantes afirmaram reincidência superior a 90%.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04190825"/>
              </p:ext>
            </p:extLst>
          </p:nvPr>
        </p:nvGraphicFramePr>
        <p:xfrm>
          <a:off x="405251" y="2492896"/>
          <a:ext cx="4022733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/>
        </p:nvGraphicFramePr>
        <p:xfrm>
          <a:off x="4644008" y="2348880"/>
          <a:ext cx="4248472" cy="283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61577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603833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do levantamento, 58%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participantes nesta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ajudam entidades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atendem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dependentes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Central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75070417"/>
              </p:ext>
            </p:extLst>
          </p:nvPr>
        </p:nvGraphicFramePr>
        <p:xfrm>
          <a:off x="522436" y="2709288"/>
          <a:ext cx="3905548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351281" y="2161631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6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Central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6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verificamos 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NENHUM dos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municípios desta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recebe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 do Governo Estadual.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4216031"/>
              </p:ext>
            </p:extLst>
          </p:nvPr>
        </p:nvGraphicFramePr>
        <p:xfrm>
          <a:off x="506412" y="2709288"/>
          <a:ext cx="384956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161631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65294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53354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verificamos 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NENHUM dos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municípios desta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recebe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 do Governo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Central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54232770"/>
              </p:ext>
            </p:extLst>
          </p:nvPr>
        </p:nvGraphicFramePr>
        <p:xfrm>
          <a:off x="506412" y="2637280"/>
          <a:ext cx="3849564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351281" y="2161631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graphicFrame>
        <p:nvGraphicFramePr>
          <p:cNvPr id="37" name="Gráfico 3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38066134"/>
              </p:ext>
            </p:extLst>
          </p:nvPr>
        </p:nvGraphicFramePr>
        <p:xfrm>
          <a:off x="380296" y="1455196"/>
          <a:ext cx="8352928" cy="254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Drogas Mais Presentes nos Municípios Paulistas 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65056" y="4107552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o CRACK está presente em 31% das respostas, figurando como a droga ILÍCITA mais presente nos municípios paulistas no ano de 2010, sendo que apenas o ÁLCOOL (droga lícita) aparece com volume maior de citações (49%).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429309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2051720" y="1937314"/>
            <a:ext cx="2160240" cy="1995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Franca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Franca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32% das respostas, figurando como a droga ILÍCITA mais presente nos municípios da região no ano de 2010, perdendo apenas para o ÁLCOOL (droga lícita) que aparece em 36% das citações.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07707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50340811"/>
              </p:ext>
            </p:extLst>
          </p:nvPr>
        </p:nvGraphicFramePr>
        <p:xfrm>
          <a:off x="395536" y="1495177"/>
          <a:ext cx="8352944" cy="236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 nota-se que nesta região o problema da falta de leitos públicos destinados ao tratamento de dependentes químicos está acentuado, uma vez que, 86% das cidades respondentes não  reservam leitos para dependentes químicos.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Franca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0140160"/>
              </p:ext>
            </p:extLst>
          </p:nvPr>
        </p:nvGraphicFramePr>
        <p:xfrm>
          <a:off x="506412" y="2524748"/>
          <a:ext cx="3777556" cy="227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788024" y="3350450"/>
          <a:ext cx="3888433" cy="1230678"/>
        </p:xfrm>
        <a:graphic>
          <a:graphicData uri="http://schemas.openxmlformats.org/drawingml/2006/table">
            <a:tbl>
              <a:tblPr/>
              <a:tblGrid>
                <a:gridCol w="1637235"/>
                <a:gridCol w="1171077"/>
                <a:gridCol w="1080121"/>
              </a:tblGrid>
              <a:tr h="38619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814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Franca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321.670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Ipuã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14.377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336047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Franca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indicam que 88% dos usuários da região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nesta região 52% dos usuários encontram-se na faixa etária entre 16 e 25 anos.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23003359"/>
              </p:ext>
            </p:extLst>
          </p:nvPr>
        </p:nvGraphicFramePr>
        <p:xfrm>
          <a:off x="506412" y="2442985"/>
          <a:ext cx="3921572" cy="264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51570419"/>
              </p:ext>
            </p:extLst>
          </p:nvPr>
        </p:nvGraphicFramePr>
        <p:xfrm>
          <a:off x="4788024" y="2575210"/>
          <a:ext cx="3816456" cy="243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Franca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27213" y="5260344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 apontou que 57% das cidades participantes afirmaram que a reincidência nos tratamentos a usuários é superior a 50%.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os dados do levantamento foi observado que 14% das cidades participantes afirmaram reincidência superior a 90%.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95622896"/>
              </p:ext>
            </p:extLst>
          </p:nvPr>
        </p:nvGraphicFramePr>
        <p:xfrm>
          <a:off x="405250" y="2497872"/>
          <a:ext cx="4022733" cy="251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/>
        </p:nvGraphicFramePr>
        <p:xfrm>
          <a:off x="4644008" y="2348880"/>
          <a:ext cx="4237666" cy="283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39300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80296" y="5013176"/>
            <a:ext cx="842493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dados acima,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dos municípios participantes nesta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ajudam entidades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atendem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dependentes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38106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Franca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64224" y="2446288"/>
            <a:ext cx="3841824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cs typeface="Arial" pitchFamily="34" charset="0"/>
              </a:rPr>
              <a:t>Cidades que ajudam financeiramente instituições que atendem dependentes químicos.</a:t>
            </a:r>
            <a:endParaRPr lang="pt-BR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84978055"/>
              </p:ext>
            </p:extLst>
          </p:nvPr>
        </p:nvGraphicFramePr>
        <p:xfrm>
          <a:off x="506412" y="2486520"/>
          <a:ext cx="3849564" cy="223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860032" y="2852936"/>
          <a:ext cx="3888433" cy="1852713"/>
        </p:xfrm>
        <a:graphic>
          <a:graphicData uri="http://schemas.openxmlformats.org/drawingml/2006/table">
            <a:tbl>
              <a:tblPr/>
              <a:tblGrid>
                <a:gridCol w="1637235"/>
                <a:gridCol w="1171077"/>
                <a:gridCol w="1080121"/>
              </a:tblGrid>
              <a:tr h="206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Batatais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56.998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Franca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321.670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Igarapava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28.147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Ipuã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14.377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Miguelópolis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20.588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Morro Agudo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29.481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Ribeirão Corrente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4.312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Sales Oliveira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10.691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486.264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Franca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verificamos que NENHUM dos municípios desta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recebe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 do Governo Estadual.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395536" y="2636912"/>
          <a:ext cx="41044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587336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75396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verificamos que NENHUM dos municípios desta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recebe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 do Governo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Franca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395536" y="2636912"/>
          <a:ext cx="4104456" cy="326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nos Municípios Paulistas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80296" y="4107552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lvl="0"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observação detalhada dos dados do levantamento, levando-se em conta o número de habitantes, mostra um cenário mais preocupante nos municípios com população média entre 50.001 e 100.000 habitantes, onde o CRACK (droga ILÍCITA) aparece com um numero de citações semelhante a do ÁLCOOL (droga LÍCITA).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69386824"/>
              </p:ext>
            </p:extLst>
          </p:nvPr>
        </p:nvGraphicFramePr>
        <p:xfrm>
          <a:off x="380296" y="1508408"/>
          <a:ext cx="8375377" cy="249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369248" y="1123851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Análise por Tamanho do Município</a:t>
            </a:r>
            <a:endParaRPr lang="pt-BR" sz="1600" b="1" dirty="0"/>
          </a:p>
        </p:txBody>
      </p:sp>
      <p:sp>
        <p:nvSpPr>
          <p:cNvPr id="13" name="Elipse 12"/>
          <p:cNvSpPr/>
          <p:nvPr/>
        </p:nvSpPr>
        <p:spPr>
          <a:xfrm>
            <a:off x="4340736" y="1901592"/>
            <a:ext cx="2160240" cy="1883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95536" y="429309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Marília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Marília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21% das respostas, perdendo somente para o ÁLCOOL (droga lícita) que aparece com 66% das citações.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828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434298"/>
              </p:ext>
            </p:extLst>
          </p:nvPr>
        </p:nvGraphicFramePr>
        <p:xfrm>
          <a:off x="375568" y="1499989"/>
          <a:ext cx="8372896" cy="228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 nota-se que nesta região o problema da falta de leitos públicos destinados ao tratamento de dependentes químicos está acentuado, pois, apenas 82% das cidades respondentes não reservam leitos para dependentes químicos. 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Marília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92896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788023" y="3160463"/>
          <a:ext cx="3888433" cy="1493520"/>
        </p:xfrm>
        <a:graphic>
          <a:graphicData uri="http://schemas.openxmlformats.org/drawingml/2006/table">
            <a:tbl>
              <a:tblPr/>
              <a:tblGrid>
                <a:gridCol w="1637235"/>
                <a:gridCol w="1171077"/>
                <a:gridCol w="1080121"/>
              </a:tblGrid>
              <a:tr h="206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Cruzália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2.246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Florínea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Ipaussu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13.769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Palmital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21.233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Platina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43.274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6338939"/>
              </p:ext>
            </p:extLst>
          </p:nvPr>
        </p:nvGraphicFramePr>
        <p:xfrm>
          <a:off x="506412" y="2525920"/>
          <a:ext cx="3777556" cy="227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Marília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9336" y="530540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indicam que 83% dos usuários da região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nesta região 56% dos usuários encontram-se na faixa etária entre 16 e 25 anos.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7" name="Gráfico 26"/>
          <p:cNvGraphicFramePr>
            <a:graphicFrameLocks/>
          </p:cNvGraphicFramePr>
          <p:nvPr/>
        </p:nvGraphicFramePr>
        <p:xfrm>
          <a:off x="323528" y="2420888"/>
          <a:ext cx="4213758" cy="269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Gráfico 27"/>
          <p:cNvGraphicFramePr>
            <a:graphicFrameLocks/>
          </p:cNvGraphicFramePr>
          <p:nvPr/>
        </p:nvGraphicFramePr>
        <p:xfrm>
          <a:off x="4716016" y="2420888"/>
          <a:ext cx="4032448" cy="269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Marília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 apontou que 66% das cidades participantes afirmaram que a reincidência nos tratamentos a usuários é superior  a 50%.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os dados do levantamento foi observado que 21% das cidades participantes afirmaram reincidência superior a 90%.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70290072"/>
              </p:ext>
            </p:extLst>
          </p:nvPr>
        </p:nvGraphicFramePr>
        <p:xfrm>
          <a:off x="425095" y="2541089"/>
          <a:ext cx="4084612" cy="247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/>
        </p:nvGraphicFramePr>
        <p:xfrm>
          <a:off x="323528" y="2420888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/>
        </p:nvGraphicFramePr>
        <p:xfrm>
          <a:off x="4644009" y="2420888"/>
          <a:ext cx="417646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39300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80296" y="5013176"/>
            <a:ext cx="842493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o levantamento, 72%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municípios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participantes nesta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ajudam entidades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atendem dependentes químicos.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38106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Marília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64224" y="2446288"/>
            <a:ext cx="3841824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cs typeface="Arial" pitchFamily="34" charset="0"/>
              </a:rPr>
              <a:t>Cidades que ajudam financeiramente instituições que atendem dependentes químicos.</a:t>
            </a:r>
            <a:endParaRPr lang="pt-BR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23494336"/>
              </p:ext>
            </p:extLst>
          </p:nvPr>
        </p:nvGraphicFramePr>
        <p:xfrm>
          <a:off x="531316" y="2486520"/>
          <a:ext cx="3896668" cy="223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860032" y="2852936"/>
          <a:ext cx="3888433" cy="1852713"/>
        </p:xfrm>
        <a:graphic>
          <a:graphicData uri="http://schemas.openxmlformats.org/drawingml/2006/table">
            <a:tbl>
              <a:tblPr/>
              <a:tblGrid>
                <a:gridCol w="1637235"/>
                <a:gridCol w="1171077"/>
                <a:gridCol w="1080121"/>
              </a:tblGrid>
              <a:tr h="206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Arco-Íris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1.905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Bastos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20.433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Echaporã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6.274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Herculândia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8.764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Maracaí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3.363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Palmital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21.233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Rinópolis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9.906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Tupã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63.494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145.372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Marília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verificamos 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97% dos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municípios desta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região não 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recebem ajuda do Governo Estadual.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395536" y="2636912"/>
          <a:ext cx="41044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393005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381065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verificamos 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apenas 97% dos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municípios desta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região não recebem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ajuda do Governo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Marília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395536" y="2420888"/>
          <a:ext cx="41044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Presidente Prudente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40769033"/>
              </p:ext>
            </p:extLst>
          </p:nvPr>
        </p:nvGraphicFramePr>
        <p:xfrm>
          <a:off x="4598288" y="2448881"/>
          <a:ext cx="41764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Tamanho do Município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cedidas pelos municípios, nota-se que o problema da falta de leitos públicos destinados ao tratamento de dependentes químicos é ainda mais acentuado nos municípios com população de até 50 mil habitantes. 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0809196"/>
              </p:ext>
            </p:extLst>
          </p:nvPr>
        </p:nvGraphicFramePr>
        <p:xfrm>
          <a:off x="323528" y="2420888"/>
          <a:ext cx="4104456" cy="246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nos Municípios Paulistas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Presidente Prudente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25% das respostas, sendo a droga ilícita mais citada, perdendo apenas para o ÁLCOOL (droga lícita) com 59% das menções.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828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607862"/>
              </p:ext>
            </p:extLst>
          </p:nvPr>
        </p:nvGraphicFramePr>
        <p:xfrm>
          <a:off x="426260" y="1484784"/>
          <a:ext cx="8291479" cy="241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576" y="241929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2196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55056" y="2407353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02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34292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Há leitos hospitalares do SUS destinados aos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88856" y="5013176"/>
            <a:ext cx="851637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Observando-se as informações obtidas nota-se que nesta região a reserva de leitos públicos destinados ao tratamento de dependentes </a:t>
            </a:r>
            <a:r>
              <a:rPr lang="pt-BR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químicos acontece em 19</a:t>
            </a: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das cidades.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Leitos Públicos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Presidente Prudente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775324" y="2460997"/>
            <a:ext cx="384182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cs typeface="Arial" pitchFamily="34" charset="0"/>
              </a:rPr>
              <a:t>Cidades com leitos hospitalares do SUS destinados aos dependentes químicos.</a:t>
            </a:r>
            <a:endParaRPr 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0473149"/>
              </p:ext>
            </p:extLst>
          </p:nvPr>
        </p:nvGraphicFramePr>
        <p:xfrm>
          <a:off x="472132" y="2524748"/>
          <a:ext cx="3883844" cy="22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788023" y="3128564"/>
          <a:ext cx="3888433" cy="1676400"/>
        </p:xfrm>
        <a:graphic>
          <a:graphicData uri="http://schemas.openxmlformats.org/drawingml/2006/table">
            <a:tbl>
              <a:tblPr/>
              <a:tblGrid>
                <a:gridCol w="2016225"/>
                <a:gridCol w="792087"/>
                <a:gridCol w="1080121"/>
              </a:tblGrid>
              <a:tr h="206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Popul.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Abrangência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Euclides da Cunha Paulista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9.530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Mirante do Paranapanema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17.139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Piquerobi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3.543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Pirapozinho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24.945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2,98%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Presidente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Prudente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209.396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24,99%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Rancharia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28.809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Regente Feijó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18.639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6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312.001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94752" y="980728"/>
            <a:ext cx="869772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03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por Faixa Etária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Presidente Prudente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6868" y="2376873"/>
            <a:ext cx="4104456" cy="2823552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a faixa etária entre os dependentes químicos atendidos no sistema público?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31148" y="5425752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consolidação das respostas para este tema indica que 73% dos usuários da região encontram-se na faixa etária de 16 a 35 anos.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Verificando os dados estratificados nota-se que nesta região existe um percentual de 4,55% dos usuários na faixa etária entre 9 e 15 anos, representando um ponto de atenção com o consumo precoce de drogas pelos jovens da região. A faixa etária mais atingida foi a de 16 a 20 anos.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323528" y="2348880"/>
          <a:ext cx="432552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5955355"/>
              </p:ext>
            </p:extLst>
          </p:nvPr>
        </p:nvGraphicFramePr>
        <p:xfrm>
          <a:off x="4644009" y="2420888"/>
          <a:ext cx="4104456" cy="269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94752" y="980728"/>
            <a:ext cx="8701920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644008" y="2348880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Análise de Reincidência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Presidente Prudente</a:t>
            </a:r>
          </a:p>
        </p:txBody>
      </p:sp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04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850" y="1099344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Qual o índice de reincidência nos tratamentos dos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336" y="5244440"/>
            <a:ext cx="8424936" cy="1219944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consolidação dos dados da região apontou que 58% das cidades participantes afirmaram que a reincidência nos tratamentos a usuários é superior de 50%.</a:t>
            </a:r>
          </a:p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os dados do levantamento foi observado que 14% das cidades participantes afirmaram reincidência superior a 90%.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3244" y="2362525"/>
            <a:ext cx="4248471" cy="28379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251" y="2045608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096" y="2045609"/>
            <a:ext cx="4104000" cy="25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30557752"/>
              </p:ext>
            </p:extLst>
          </p:nvPr>
        </p:nvGraphicFramePr>
        <p:xfrm>
          <a:off x="4644008" y="2420888"/>
          <a:ext cx="4198831" cy="269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/>
        </p:nvGraphicFramePr>
        <p:xfrm>
          <a:off x="323528" y="2348881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39300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80296" y="5013176"/>
            <a:ext cx="8424936" cy="1512168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180000"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Conforme o levantamento, 75%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participantes nesta região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ajudam entidades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atendem dependentes químicos.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0776" y="2381065"/>
            <a:ext cx="4104456" cy="247786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9553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00776" y="2019320"/>
            <a:ext cx="4104456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Estratificado</a:t>
            </a:r>
            <a:endParaRPr lang="pt-BR" sz="16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ajuda financeiramente alguma instituição ou entidade comunitária que atende dependentes químicos?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Auxílio às Entidades Comunitárias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Presidente Prudente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05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64224" y="2446288"/>
            <a:ext cx="3841824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bg1"/>
                </a:solidFill>
                <a:cs typeface="Arial" pitchFamily="34" charset="0"/>
              </a:rPr>
              <a:t>Cidades que ajudam financeiramente instituições que atendem dependentes químicos.</a:t>
            </a:r>
            <a:endParaRPr lang="pt-BR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Botão de ação: Avançar ou Próximo 1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otão de ação: Voltar ou Anterior 18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788024" y="2852936"/>
          <a:ext cx="3888432" cy="1874520"/>
        </p:xfrm>
        <a:graphic>
          <a:graphicData uri="http://schemas.openxmlformats.org/drawingml/2006/table">
            <a:tbl>
              <a:tblPr/>
              <a:tblGrid>
                <a:gridCol w="2031733"/>
                <a:gridCol w="870743"/>
                <a:gridCol w="985956"/>
              </a:tblGrid>
              <a:tr h="8908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Cidades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População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Abrangência</a:t>
                      </a:r>
                      <a:endParaRPr lang="pt-BR" sz="1200" b="1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89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Adamantina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33.825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4,04%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Anhumas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3.769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0,45%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Dracena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43.518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5,19%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Flora Rica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1.717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0,20%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Martinópolis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24.400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2,91%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Osvaldo Cruz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31.035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3,70%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Pirapozinho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24.945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2,98%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Presidente Epitácio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41.511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4,95%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Presidente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Prudente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209.396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24,99%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414.116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/>
        </p:nvGraphicFramePr>
        <p:xfrm>
          <a:off x="395536" y="2492896"/>
          <a:ext cx="4109155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Estadual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Presidente Prudente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06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verifica-se que 94%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desta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região não 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recebem ajuda do Governo Estadual.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96622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Estadual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Botão de ação: Voltar ou Anterior 21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395536" y="2637280"/>
          <a:ext cx="4104456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tângulo de cantos arredondados 18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2008" y="980728"/>
            <a:ext cx="8964488" cy="5616624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260939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00776" y="2597457"/>
            <a:ext cx="4104456" cy="3312000"/>
          </a:xfrm>
          <a:prstGeom prst="roundRect">
            <a:avLst>
              <a:gd name="adj" fmla="val 9196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Analisando o gráfico ao lado,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verifica-se que 97%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 municípios desta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região não  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recebem ajuda do Governo 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850" y="1052736"/>
            <a:ext cx="8424863" cy="86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36000" rIns="36000"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Seu município recebe recurso do Governo Federal para ações de enfrentamento ao CRACK e outras drogas?</a:t>
            </a:r>
            <a:endParaRPr lang="pt-B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07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Auxílio do Governo Federal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Presidente Prudente</a:t>
            </a:r>
          </a:p>
        </p:txBody>
      </p:sp>
      <p:sp>
        <p:nvSpPr>
          <p:cNvPr id="23" name="Botão de ação: Avançar ou Próximo 22">
            <a:hlinkClick r:id="rId2" action="ppaction://hlinksldjump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Botão de ação: Voltar ou Anterior 23">
            <a:hlinkClick r:id="" action="ppaction://hlinkshowjump?jump=previousslide" highlightClick="1"/>
          </p:cNvPr>
          <p:cNvSpPr/>
          <p:nvPr/>
        </p:nvSpPr>
        <p:spPr>
          <a:xfrm>
            <a:off x="8244408" y="6597352"/>
            <a:ext cx="288032" cy="21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395537" y="2637280"/>
          <a:ext cx="4104455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tângulo de cantos arredondados 21"/>
          <p:cNvSpPr/>
          <p:nvPr/>
        </p:nvSpPr>
        <p:spPr>
          <a:xfrm>
            <a:off x="351281" y="2089623"/>
            <a:ext cx="8370000" cy="25925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Consolidado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Voltar</a:t>
            </a:r>
            <a:endParaRPr lang="pt-BR" sz="6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5050" y="1844824"/>
            <a:ext cx="6858000" cy="4174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Drogas Mais Presentes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Leitos Públicos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por Faixa Etária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Análise de Reincidência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a Entidades Comunitárias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Estadual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pt-BR" b="1" kern="0" dirty="0" smtClean="0">
                <a:solidFill>
                  <a:srgbClr val="003399"/>
                </a:solidFill>
                <a:latin typeface="TheSansCorrespondence"/>
              </a:rPr>
              <a:t>Auxílio do Governo Federal</a:t>
            </a: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</a:pPr>
            <a:endParaRPr lang="pt-BR" sz="1600" b="1" kern="0" dirty="0" smtClean="0">
              <a:solidFill>
                <a:srgbClr val="003399"/>
              </a:solidFill>
              <a:latin typeface="TheSansCorrespondence"/>
            </a:endParaRPr>
          </a:p>
          <a:p>
            <a:pPr marL="358775" indent="-358775" defTabSz="622300" eaLnBrk="0" hangingPunct="0">
              <a:lnSpc>
                <a:spcPct val="15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arabicPeriod"/>
            </a:pPr>
            <a:endParaRPr lang="pt-BR" b="1" kern="0" dirty="0" smtClean="0">
              <a:solidFill>
                <a:srgbClr val="003399"/>
              </a:solidFill>
              <a:latin typeface="TheSansCorrespondence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6537" y="1124744"/>
            <a:ext cx="608488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heSansCorrespondence"/>
                <a:ea typeface="+mj-ea"/>
                <a:cs typeface="+mj-cs"/>
              </a:rPr>
              <a:t>Índice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88913"/>
            <a:ext cx="7921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Registro</a:t>
            </a:r>
          </a:p>
        </p:txBody>
      </p:sp>
      <p:sp>
        <p:nvSpPr>
          <p:cNvPr id="5" name="Botão de ação: Início 4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otão de ação: Avançar ou Próximo 7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1889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Drogas mais Presentes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Registro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01600" y="205582"/>
            <a:ext cx="80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  <a:cs typeface="ＭＳ Ｐゴシック"/>
              </a:rPr>
              <a:t>01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4752" y="980728"/>
            <a:ext cx="8701920" cy="5472608"/>
          </a:xfrm>
          <a:prstGeom prst="roundRect">
            <a:avLst>
              <a:gd name="adj" fmla="val 4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69570" y="1094264"/>
            <a:ext cx="8388350" cy="288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/>
              <a:t>Geral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5056" y="4035544"/>
            <a:ext cx="8424936" cy="2201768"/>
          </a:xfrm>
          <a:prstGeom prst="roundRect">
            <a:avLst>
              <a:gd name="adj" fmla="val 91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216000" anchor="b" anchorCtr="1"/>
          <a:lstStyle/>
          <a:p>
            <a:pPr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análise dos dados do levantamento aponta que nesta Região o CRACK está presente em 40% das respostas, figurando como a droga ILÍCITA mais presente nos municípios da região no ano de 2010, perdendo apenas para o ÁLCOOL (droga lícita) que aparece em 50% das citações.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1828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ALERTA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Botão de ação: Início 11">
            <a:hlinkClick r:id="rId2" action="ppaction://hlinksldjump" highlightClick="1"/>
          </p:cNvPr>
          <p:cNvSpPr/>
          <p:nvPr/>
        </p:nvSpPr>
        <p:spPr>
          <a:xfrm>
            <a:off x="8244440" y="6597352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Botão de ação: Avançar ou Próximo 12">
            <a:hlinkClick r:id="" action="ppaction://hlinkshowjump?jump=nextslide" highlightClick="1"/>
          </p:cNvPr>
          <p:cNvSpPr/>
          <p:nvPr/>
        </p:nvSpPr>
        <p:spPr>
          <a:xfrm>
            <a:off x="8604480" y="6597352"/>
            <a:ext cx="288000" cy="21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46269765"/>
              </p:ext>
            </p:extLst>
          </p:nvPr>
        </p:nvGraphicFramePr>
        <p:xfrm>
          <a:off x="471016" y="1516757"/>
          <a:ext cx="8133464" cy="234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6146</TotalTime>
  <Words>10877</Words>
  <Application>Microsoft Office PowerPoint</Application>
  <PresentationFormat>Apresentação na tela (4:3)</PresentationFormat>
  <Paragraphs>2154</Paragraphs>
  <Slides>196</Slides>
  <Notes>20</Notes>
  <HiddenSlides>180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196</vt:i4>
      </vt:variant>
    </vt:vector>
  </HeadingPairs>
  <TitlesOfParts>
    <vt:vector size="19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</vt:vector>
  </TitlesOfParts>
  <Company>Kerberos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R114016</dc:creator>
  <cp:lastModifiedBy>ALESP</cp:lastModifiedBy>
  <cp:revision>607</cp:revision>
  <dcterms:created xsi:type="dcterms:W3CDTF">2011-07-28T20:26:55Z</dcterms:created>
  <dcterms:modified xsi:type="dcterms:W3CDTF">2011-09-15T02:16:59Z</dcterms:modified>
</cp:coreProperties>
</file>