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59" r:id="rId5"/>
    <p:sldId id="257" r:id="rId6"/>
    <p:sldId id="262" r:id="rId7"/>
    <p:sldId id="276" r:id="rId8"/>
    <p:sldId id="289" r:id="rId9"/>
    <p:sldId id="290" r:id="rId10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1pPr>
    <a:lvl2pPr marL="742950" indent="-28575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2pPr>
    <a:lvl3pPr marL="11430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3pPr>
    <a:lvl4pPr marL="16002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4pPr>
    <a:lvl5pPr marL="2057400" indent="-228600" algn="l" defTabSz="457200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PingFang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1427"/>
  </p:normalViewPr>
  <p:slideViewPr>
    <p:cSldViewPr>
      <p:cViewPr>
        <p:scale>
          <a:sx n="125" d="100"/>
          <a:sy n="125" d="100"/>
        </p:scale>
        <p:origin x="776" y="-7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1102A2D-AD1F-32A3-F52E-214AF3D62BF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6864F6A-E559-B8BD-13B1-40C5769B23E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CF911F-2768-B059-B00D-0BEC4CAC131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064A91C-CC14-4070-928B-F4A00867530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3842A8B-BA4D-F420-33BF-1A0B84331D5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94FFB77-E016-AF87-204D-341147594B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fld id="{8AA836CD-F339-4F95-9643-BC1281A1054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9BA6147-AE68-A323-B029-87D6D97A51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A4A77-2559-401E-AE07-06D9C079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EB20D204-CF23-9D30-4F58-75FA1AFCF7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CBEDC82-7B0D-0A91-C48A-278E116B07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C7EF751-EA30-2A94-C2E5-29FEAAE58C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3BA57B-D0AA-46A5-ADE7-FA6D36FC9E2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C6FFDBDE-4633-2010-2ABF-C88E19BBE0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B7F6196-8F79-F817-D23F-175DDE4C5F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397E525-BC4E-35C1-41BF-DB7B24F554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72D685-B89B-4C21-AAC6-BD13B4293B1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334B8DB7-B02F-60AE-6147-9C946D59E4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1F4318F-113E-0301-CB13-BEDDF498A5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83CB849-B40A-352B-E05E-C872524461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08FBB1-FDCE-4A84-9D26-2D47FA5C37B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52CD9664-5140-D7A7-212B-B989C82803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42E4368-2A55-6D13-8A8A-A999F4E1B7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12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B277CE0-69C8-FB8E-8EDF-D44E39B82E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F7BDD1-762A-4364-8EA8-37AACF42A53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D4E8ABC0-AFAD-2B17-E028-28097531A9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D1D8D37-C981-EDD5-883A-9EB1EF2EBE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E7138-0E0D-1043-8EA2-2DEC8B84DC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40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E7138-0E0D-1043-8EA2-2DEC8B84DC6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16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E7138-0E0D-1043-8EA2-2DEC8B84DC6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85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D7D5-22AD-4321-DE34-A52B2C4C1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AB3EC-D1D3-6637-1C54-37EFB3020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6A89-CF52-38E0-1D59-1E9B3DF25E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839E4-8258-24E7-CCBE-6FFF40726F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19D2-D8E3-3A01-9C67-A624349462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7B73D3-44A4-4112-BFF4-CFCF1D28FA9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24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A1DD-F161-03DD-861F-5921BB93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98914-109E-C82C-75BC-2495E5A7A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6730-3569-816F-29C1-E19ADB037D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9B09-5C32-4E58-26AC-FCC72C3543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31C0-D3DC-53C1-6979-B56966973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B7602F-BD94-437A-B980-C16850D14C1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88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EB28F-4D05-1752-5EF0-CF1630BF8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5F777-66DC-A64E-5C0E-85B0A0F4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8CE5-4762-8B34-C2A5-C3179E0C88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203B1-16BE-2B48-CB0A-E6392A8A4D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C521F-ABD9-9D7C-8AFD-CBD3A7E88D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2D0D09-76D0-44DD-A5A5-42D86B090ED9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0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A6F8-5FDC-943E-E211-0C49E831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EDFD4-2EA4-69EF-5345-8C757B52E59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D926E-7076-3AEA-E942-30478D33C47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5365B-9C44-E5DE-29C5-3DB005605BD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8415F3AF-8A30-4AA6-8F2C-9D8306DBE72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1AE7-128D-FFF4-D5DE-CD138597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6D16-25B0-C4BA-AE73-B106B0EA7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65B1-878D-D107-9616-DCD3F5243E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DC63-5CC7-E615-D1B8-78FA8B6124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B7608-69A5-564E-6295-02903D3A1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6D63EF-E26B-4073-8E3D-90038CD56B8F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6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1ACC-0F0A-1C47-7235-B270B607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0613-2354-FBF7-72A6-A92D4E92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35F55-C395-F067-2C92-24BC793651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289A6-91D0-81E0-F428-2AE046E29C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7356-D301-9991-B237-F04526722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AB8E38-8558-40C7-8FC7-8C795938E54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65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D90F-F3CB-BBE1-20F0-B7B64A24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31CA-3802-C92D-1D19-AC31E836C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3AA2C-0353-17AD-1027-FF65DBC9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B73BD-3780-B5D4-D55E-EB9CF9A525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8A40A-9164-B23A-8DCD-B7297B3B6F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B412-013C-C62B-325D-08049FB3B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1204E2-53D0-404F-8958-0A911AA31BF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41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6A72-4281-BBC0-BD0B-6010D1B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8EFBC-8CDF-009E-48B7-3E892D0DF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1C563-3C3D-0D5B-DCC6-7027F0E85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A0EA6-D213-5DE5-5C8B-A89BA0BDF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ACDED-11AB-8B76-BDC1-490FE4DCD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13FB7-41FA-2915-C80A-60315E56EC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184A2-37AC-B01B-6E57-EDE36BBB4C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A3863-5849-DA1A-5A74-859B4B8E7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4B8BAE-13A1-435A-85D2-93FD88EF584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51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9ADB-CA25-2E54-AC34-3B8C1649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C6686-9A74-1A06-A398-F33CB28EBD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2D235-D379-8C11-5F04-C79191CC20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5CA16-10B8-A4FD-1662-D99252FDE3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83087C-7018-4C0B-9F6E-8863C5A52AE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1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D45C7-E803-5712-920B-81497C59C4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91093-43C3-CCD2-8698-33DD43047F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8C6FE-93C4-C1F5-FFFD-201E35409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E8CF73-905B-4BFB-88FF-EC18172217E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09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4B9A-3095-6764-7213-659B9A2E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97C3-D066-6829-7E10-7FF705DA0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D9FD3-0405-2869-0B3D-77A0A6B36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07587-2B8B-22F8-71F4-419EA1DC8F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2A9E4-5E3C-23D4-F164-7D4477879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0DE8B-FA50-6327-B26F-C17DADF23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5D6389-BC2F-43E5-A106-0EC8463886B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4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6757-2921-63C6-7470-012AD734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65209-C7AD-EC79-6D64-0E05F0D93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D356A-91B3-A075-C25A-A879F34E4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C896A-0856-E878-3177-08EB9E572C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C3F3-EA52-88D6-E829-35D961F7E5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DDC60-B891-74B5-767C-3DDA96E077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DB848-E13E-4311-A35F-B5B6FE0B98D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50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50C694A-778D-0E79-53B9-F8328389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9368618-6929-6AD8-0543-185C9526E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B5D8A4-121F-B9D6-1B1D-A2792A4657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1D4B21-349B-95D5-DA09-DD320781E09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69133C-FDBF-A390-0719-C11123C88E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fld id="{C45CE442-A197-4D15-876B-1335CA794EF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5900">
          <a:solidFill>
            <a:srgbClr val="000000"/>
          </a:solidFill>
          <a:latin typeface="Arial" panose="020B0604020202020204" pitchFamily="34" charset="0"/>
          <a:cs typeface="PingFang S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900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5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5F54190A-7CCC-E40E-7BF4-706E77D3C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5486400"/>
            <a:ext cx="4546600" cy="1262063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4000" b="1" dirty="0">
                <a:solidFill>
                  <a:srgbClr val="2A2B57"/>
                </a:solidFill>
                <a:latin typeface="Montserrat" panose="00000500000000000000" pitchFamily="2" charset="0"/>
              </a:rPr>
              <a:t>AMAZÔNIA SUSTENTÁVEL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F0FC1418-ECA6-8A74-EFDD-40127E6DA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685800"/>
            <a:ext cx="4546600" cy="804863"/>
          </a:xfrm>
          <a:ln/>
        </p:spPr>
        <p:txBody>
          <a:bodyPr/>
          <a:lstStyle/>
          <a:p>
            <a:pPr algn="l"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2800" b="1" dirty="0">
                <a:solidFill>
                  <a:srgbClr val="2A2B57"/>
                </a:solidFill>
                <a:latin typeface="Montserrat" panose="00000500000000000000" pitchFamily="2" charset="0"/>
              </a:rPr>
              <a:t>AMAZÔNIA SUSTENTÁVEL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BD6811C0-5DD9-F685-4F65-09F34C78E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708150"/>
            <a:ext cx="88900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858" rIns="0" bIns="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defTabSz="91440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A </a:t>
            </a:r>
            <a:r>
              <a:rPr lang="en-US" altLang="en-US" dirty="0" err="1">
                <a:solidFill>
                  <a:schemeClr val="tx1"/>
                </a:solidFill>
              </a:rPr>
              <a:t>sustentabilidade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na</a:t>
            </a:r>
            <a:r>
              <a:rPr lang="en-US" altLang="en-US" dirty="0">
                <a:solidFill>
                  <a:schemeClr val="tx1"/>
                </a:solidFill>
              </a:rPr>
              <a:t> Amazônia </a:t>
            </a:r>
            <a:r>
              <a:rPr lang="en-US" altLang="en-US" dirty="0" err="1">
                <a:solidFill>
                  <a:schemeClr val="tx1"/>
                </a:solidFill>
              </a:rPr>
              <a:t>está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relacionada</a:t>
            </a:r>
            <a:r>
              <a:rPr lang="en-US" altLang="en-US" dirty="0">
                <a:solidFill>
                  <a:schemeClr val="tx1"/>
                </a:solidFill>
              </a:rPr>
              <a:t> à </a:t>
            </a:r>
            <a:r>
              <a:rPr lang="en-US" altLang="en-US" dirty="0" err="1">
                <a:solidFill>
                  <a:schemeClr val="tx1"/>
                </a:solidFill>
              </a:rPr>
              <a:t>ampliação</a:t>
            </a:r>
            <a:r>
              <a:rPr lang="en-US" altLang="en-US" dirty="0">
                <a:solidFill>
                  <a:schemeClr val="tx1"/>
                </a:solidFill>
              </a:rPr>
              <a:t> da </a:t>
            </a:r>
            <a:r>
              <a:rPr lang="en-US" altLang="en-US" b="1" dirty="0">
                <a:solidFill>
                  <a:schemeClr val="tx1"/>
                </a:solidFill>
              </a:rPr>
              <a:t>posse e </a:t>
            </a:r>
            <a:r>
              <a:rPr lang="en-US" altLang="en-US" b="1" dirty="0" err="1">
                <a:solidFill>
                  <a:schemeClr val="tx1"/>
                </a:solidFill>
              </a:rPr>
              <a:t>gestão</a:t>
            </a:r>
            <a:r>
              <a:rPr lang="en-US" altLang="en-US" b="1" dirty="0">
                <a:solidFill>
                  <a:schemeClr val="tx1"/>
                </a:solidFill>
              </a:rPr>
              <a:t> da terra </a:t>
            </a:r>
            <a:r>
              <a:rPr lang="en-US" altLang="en-US" dirty="0" err="1">
                <a:solidFill>
                  <a:schemeClr val="tx1"/>
                </a:solidFill>
              </a:rPr>
              <a:t>pelos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povos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tradicionais</a:t>
            </a:r>
            <a:r>
              <a:rPr lang="en-US" altLang="en-US" dirty="0">
                <a:solidFill>
                  <a:schemeClr val="tx1"/>
                </a:solidFill>
              </a:rPr>
              <a:t> da </a:t>
            </a:r>
            <a:r>
              <a:rPr lang="en-US" altLang="en-US" dirty="0" err="1">
                <a:solidFill>
                  <a:schemeClr val="tx1"/>
                </a:solidFill>
              </a:rPr>
              <a:t>região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como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indígenas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ribeirinhos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extrativistas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quilombolas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camponeses</a:t>
            </a:r>
            <a:r>
              <a:rPr lang="en-US" altLang="en-US" dirty="0">
                <a:solidFill>
                  <a:schemeClr val="tx1"/>
                </a:solidFill>
              </a:rPr>
              <a:t> e </a:t>
            </a:r>
            <a:r>
              <a:rPr lang="en-US" altLang="en-US" dirty="0" err="1">
                <a:solidFill>
                  <a:schemeClr val="tx1"/>
                </a:solidFill>
              </a:rPr>
              <a:t>agricultores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familiares</a:t>
            </a:r>
            <a:r>
              <a:rPr lang="en-US" altLang="en-US" dirty="0">
                <a:solidFill>
                  <a:schemeClr val="tx1"/>
                </a:solidFill>
              </a:rPr>
              <a:t>, entre outros. 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Povos e comunidades tradicionais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Amazônia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têm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um papel fundamental 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criação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manutenção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diversidade biológica e cultural. Há consenso científico que a diversidade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genética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Região é resultado de milhares de anos de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inovação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tecnológica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dos povos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indígenas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comunidades locais. 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5B9B28A-4A22-55F4-8567-206CFE284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685800"/>
            <a:ext cx="4546600" cy="804863"/>
          </a:xfrm>
          <a:ln/>
        </p:spPr>
        <p:txBody>
          <a:bodyPr/>
          <a:lstStyle/>
          <a:p>
            <a:pPr algn="l"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2800" b="1" dirty="0">
                <a:solidFill>
                  <a:srgbClr val="2A2B57"/>
                </a:solidFill>
                <a:latin typeface="Montserrat" panose="00000500000000000000" pitchFamily="2" charset="0"/>
              </a:rPr>
              <a:t>AMAZÔNIA SUSTENTÁVEL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70D81173-48D4-973E-9835-91AB8A80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708150"/>
            <a:ext cx="88900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858" rIns="0" bIns="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agricultura familiar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Amazônia tem séculos de manejo sustentável e uma importante contribuição para o abastecimento das cidades.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de unidades de conservação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as UCs de proteção integral e de uso sustentável, como as reservas extrativistas são fundamentais para a preservação ecológica. Na Amazônia, representam 28% do bioma ou 1,2 milhões de km2. O Sistema de Unidades de Conservação, em 2025, fez 25 anos.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destinação de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terras públicas na Região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As áreas públicas não destinadas somam hoje cerca de 565 mil Km2.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id="{D8A97DF1-431D-C06F-BD9C-813154A18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242" y="704591"/>
            <a:ext cx="2953254" cy="39391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3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EMISSÕES TOTAIS DO BRASIL POR SETOR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D10198-D4D4-CFA5-EB1D-ECDA266C7D30}"/>
              </a:ext>
            </a:extLst>
          </p:cNvPr>
          <p:cNvSpPr txBox="1"/>
          <p:nvPr/>
        </p:nvSpPr>
        <p:spPr>
          <a:xfrm>
            <a:off x="528242" y="5104997"/>
            <a:ext cx="2953254" cy="171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23/22 (-12%)</a:t>
            </a:r>
          </a:p>
          <a:p>
            <a:pPr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+mn-lt"/>
                <a:cs typeface="+mn-cs"/>
              </a:rPr>
              <a:t>PA e MT </a:t>
            </a:r>
            <a:r>
              <a:rPr lang="en-US" sz="2400" dirty="0" err="1">
                <a:latin typeface="+mn-lt"/>
                <a:cs typeface="+mn-cs"/>
              </a:rPr>
              <a:t>lideram</a:t>
            </a:r>
            <a:r>
              <a:rPr lang="en-US" sz="2400" dirty="0">
                <a:latin typeface="+mn-lt"/>
                <a:cs typeface="+mn-cs"/>
              </a:rPr>
              <a:t> o ranking de </a:t>
            </a:r>
            <a:r>
              <a:rPr lang="en-US" sz="2400" dirty="0" err="1">
                <a:latin typeface="+mn-lt"/>
                <a:cs typeface="+mn-cs"/>
              </a:rPr>
              <a:t>emissões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por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mudança</a:t>
            </a:r>
            <a:r>
              <a:rPr lang="en-US" sz="2400" dirty="0">
                <a:latin typeface="+mn-lt"/>
                <a:cs typeface="+mn-cs"/>
              </a:rPr>
              <a:t> do </a:t>
            </a:r>
            <a:r>
              <a:rPr lang="en-US" sz="2400" dirty="0" err="1">
                <a:latin typeface="+mn-lt"/>
                <a:cs typeface="+mn-cs"/>
              </a:rPr>
              <a:t>uso</a:t>
            </a:r>
            <a:r>
              <a:rPr lang="en-US" sz="2400" dirty="0">
                <a:latin typeface="+mn-lt"/>
                <a:cs typeface="+mn-cs"/>
              </a:rPr>
              <a:t> do solo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76" y="4860400"/>
            <a:ext cx="2691388" cy="20159"/>
          </a:xfrm>
          <a:custGeom>
            <a:avLst/>
            <a:gdLst>
              <a:gd name="connsiteX0" fmla="*/ 0 w 2691388"/>
              <a:gd name="connsiteY0" fmla="*/ 0 h 20159"/>
              <a:gd name="connsiteX1" fmla="*/ 645933 w 2691388"/>
              <a:gd name="connsiteY1" fmla="*/ 0 h 20159"/>
              <a:gd name="connsiteX2" fmla="*/ 1318780 w 2691388"/>
              <a:gd name="connsiteY2" fmla="*/ 0 h 20159"/>
              <a:gd name="connsiteX3" fmla="*/ 1991627 w 2691388"/>
              <a:gd name="connsiteY3" fmla="*/ 0 h 20159"/>
              <a:gd name="connsiteX4" fmla="*/ 2691388 w 2691388"/>
              <a:gd name="connsiteY4" fmla="*/ 0 h 20159"/>
              <a:gd name="connsiteX5" fmla="*/ 2691388 w 2691388"/>
              <a:gd name="connsiteY5" fmla="*/ 20159 h 20159"/>
              <a:gd name="connsiteX6" fmla="*/ 2018541 w 2691388"/>
              <a:gd name="connsiteY6" fmla="*/ 20159 h 20159"/>
              <a:gd name="connsiteX7" fmla="*/ 1399522 w 2691388"/>
              <a:gd name="connsiteY7" fmla="*/ 20159 h 20159"/>
              <a:gd name="connsiteX8" fmla="*/ 780503 w 2691388"/>
              <a:gd name="connsiteY8" fmla="*/ 20159 h 20159"/>
              <a:gd name="connsiteX9" fmla="*/ 0 w 2691388"/>
              <a:gd name="connsiteY9" fmla="*/ 20159 h 20159"/>
              <a:gd name="connsiteX10" fmla="*/ 0 w 2691388"/>
              <a:gd name="connsiteY10" fmla="*/ 0 h 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388" h="20159" fill="none" extrusionOk="0">
                <a:moveTo>
                  <a:pt x="0" y="0"/>
                </a:moveTo>
                <a:cubicBezTo>
                  <a:pt x="265191" y="-12497"/>
                  <a:pt x="473379" y="-9202"/>
                  <a:pt x="645933" y="0"/>
                </a:cubicBezTo>
                <a:cubicBezTo>
                  <a:pt x="818487" y="9202"/>
                  <a:pt x="1032737" y="23221"/>
                  <a:pt x="1318780" y="0"/>
                </a:cubicBezTo>
                <a:cubicBezTo>
                  <a:pt x="1604823" y="-23221"/>
                  <a:pt x="1711477" y="17322"/>
                  <a:pt x="1991627" y="0"/>
                </a:cubicBezTo>
                <a:cubicBezTo>
                  <a:pt x="2271777" y="-17322"/>
                  <a:pt x="2459691" y="-13160"/>
                  <a:pt x="2691388" y="0"/>
                </a:cubicBezTo>
                <a:cubicBezTo>
                  <a:pt x="2691641" y="4519"/>
                  <a:pt x="2691859" y="10488"/>
                  <a:pt x="2691388" y="20159"/>
                </a:cubicBezTo>
                <a:cubicBezTo>
                  <a:pt x="2370946" y="32489"/>
                  <a:pt x="2279423" y="44344"/>
                  <a:pt x="2018541" y="20159"/>
                </a:cubicBezTo>
                <a:cubicBezTo>
                  <a:pt x="1757659" y="-4026"/>
                  <a:pt x="1552456" y="18897"/>
                  <a:pt x="1399522" y="20159"/>
                </a:cubicBezTo>
                <a:cubicBezTo>
                  <a:pt x="1246588" y="21421"/>
                  <a:pt x="980702" y="28179"/>
                  <a:pt x="780503" y="20159"/>
                </a:cubicBezTo>
                <a:cubicBezTo>
                  <a:pt x="580304" y="12139"/>
                  <a:pt x="296427" y="36118"/>
                  <a:pt x="0" y="20159"/>
                </a:cubicBezTo>
                <a:cubicBezTo>
                  <a:pt x="552" y="14421"/>
                  <a:pt x="-687" y="7340"/>
                  <a:pt x="0" y="0"/>
                </a:cubicBezTo>
                <a:close/>
              </a:path>
              <a:path w="2691388" h="20159" stroke="0" extrusionOk="0">
                <a:moveTo>
                  <a:pt x="0" y="0"/>
                </a:moveTo>
                <a:cubicBezTo>
                  <a:pt x="316397" y="-26713"/>
                  <a:pt x="404683" y="-22367"/>
                  <a:pt x="645933" y="0"/>
                </a:cubicBezTo>
                <a:cubicBezTo>
                  <a:pt x="887183" y="22367"/>
                  <a:pt x="1045511" y="-15896"/>
                  <a:pt x="1238038" y="0"/>
                </a:cubicBezTo>
                <a:cubicBezTo>
                  <a:pt x="1430565" y="15896"/>
                  <a:pt x="1714202" y="-28845"/>
                  <a:pt x="1964713" y="0"/>
                </a:cubicBezTo>
                <a:cubicBezTo>
                  <a:pt x="2215224" y="28845"/>
                  <a:pt x="2458004" y="-28643"/>
                  <a:pt x="2691388" y="0"/>
                </a:cubicBezTo>
                <a:cubicBezTo>
                  <a:pt x="2690433" y="4119"/>
                  <a:pt x="2691880" y="13334"/>
                  <a:pt x="2691388" y="20159"/>
                </a:cubicBezTo>
                <a:cubicBezTo>
                  <a:pt x="2546774" y="16228"/>
                  <a:pt x="2310465" y="1393"/>
                  <a:pt x="2072369" y="20159"/>
                </a:cubicBezTo>
                <a:cubicBezTo>
                  <a:pt x="1834273" y="38925"/>
                  <a:pt x="1625969" y="34759"/>
                  <a:pt x="1453350" y="20159"/>
                </a:cubicBezTo>
                <a:cubicBezTo>
                  <a:pt x="1280731" y="5559"/>
                  <a:pt x="953016" y="-6554"/>
                  <a:pt x="726675" y="20159"/>
                </a:cubicBezTo>
                <a:cubicBezTo>
                  <a:pt x="500335" y="46872"/>
                  <a:pt x="172513" y="28711"/>
                  <a:pt x="0" y="20159"/>
                </a:cubicBezTo>
                <a:cubicBezTo>
                  <a:pt x="-605" y="10455"/>
                  <a:pt x="36" y="100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ABF84809-A754-0F3F-10F1-ED103DC9F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78" y="1699264"/>
            <a:ext cx="5965210" cy="413090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919663-53E4-73A5-420C-DC76D7857DF3}"/>
              </a:ext>
            </a:extLst>
          </p:cNvPr>
          <p:cNvSpPr txBox="1"/>
          <p:nvPr/>
        </p:nvSpPr>
        <p:spPr>
          <a:xfrm>
            <a:off x="3834967" y="6206421"/>
            <a:ext cx="5965210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Estimativas de Emissões e Remoções de Gases de Efeito Estufa (SEEG)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826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410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4AA38B71-31A8-4D0A-9709-4E7879290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83" y="618267"/>
            <a:ext cx="8099258" cy="1228398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 hangingPunct="1">
              <a:lnSpc>
                <a:spcPct val="90000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3200" b="1" dirty="0">
                <a:solidFill>
                  <a:schemeClr val="tx1"/>
                </a:solidFill>
              </a:rPr>
              <a:t>VETORES DO DESMATAMENTO X MORTES VIOLENTAS INTENCIONAIS NA AMAZÔNIA</a:t>
            </a:r>
          </a:p>
        </p:txBody>
      </p:sp>
      <p:pic>
        <p:nvPicPr>
          <p:cNvPr id="2" name="Imagem 1" descr="Mapa&#10;&#10;O conteúdo gerado por IA pode estar incorreto.">
            <a:extLst>
              <a:ext uri="{FF2B5EF4-FFF2-40B4-BE49-F238E27FC236}">
                <a16:creationId xmlns:a16="http://schemas.microsoft.com/office/drawing/2014/main" id="{92627731-BB04-DADC-D780-F0F45F472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18" b="63"/>
          <a:stretch/>
        </p:blipFill>
        <p:spPr>
          <a:xfrm>
            <a:off x="149848" y="3395795"/>
            <a:ext cx="4818940" cy="3417723"/>
          </a:xfrm>
          <a:prstGeom prst="rect">
            <a:avLst/>
          </a:prstGeom>
        </p:spPr>
      </p:pic>
      <p:pic>
        <p:nvPicPr>
          <p:cNvPr id="4" name="Imagem 3" descr="Uma imagem contendo Tabela&#10;&#10;O conteúdo gerado por IA pode estar incorreto.">
            <a:extLst>
              <a:ext uri="{FF2B5EF4-FFF2-40B4-BE49-F238E27FC236}">
                <a16:creationId xmlns:a16="http://schemas.microsoft.com/office/drawing/2014/main" id="{3BD9098E-6C4E-EE6F-7B7C-979D8FAC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836" y="4472171"/>
            <a:ext cx="4818940" cy="12649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4" cy="75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080625" cy="5717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70" y="608434"/>
            <a:ext cx="9094284" cy="5952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Mapa&#10;&#10;O conteúdo gerado por IA pode estar incorreto.">
            <a:extLst>
              <a:ext uri="{FF2B5EF4-FFF2-40B4-BE49-F238E27FC236}">
                <a16:creationId xmlns:a16="http://schemas.microsoft.com/office/drawing/2014/main" id="{61B307F4-6567-C6BC-4BA3-9B4EA9483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r="11880" b="1"/>
          <a:stretch>
            <a:fillRect/>
          </a:stretch>
        </p:blipFill>
        <p:spPr>
          <a:xfrm>
            <a:off x="693042" y="831308"/>
            <a:ext cx="8694540" cy="550669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93170" y="6977398"/>
            <a:ext cx="909524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2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161651-C5D0-6B4D-9444-6A7903B5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402482"/>
            <a:ext cx="8694540" cy="1461188"/>
          </a:xfrm>
        </p:spPr>
        <p:txBody>
          <a:bodyPr>
            <a:normAutofit/>
          </a:bodyPr>
          <a:lstStyle/>
          <a:p>
            <a:r>
              <a:rPr lang="pt-BR" sz="5200" dirty="0"/>
              <a:t>AMAZÔNIA SUSTENTÁVEL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174" y="1848993"/>
            <a:ext cx="8974276" cy="20159"/>
          </a:xfrm>
          <a:custGeom>
            <a:avLst/>
            <a:gdLst>
              <a:gd name="connsiteX0" fmla="*/ 0 w 8974276"/>
              <a:gd name="connsiteY0" fmla="*/ 0 h 20159"/>
              <a:gd name="connsiteX1" fmla="*/ 600586 w 8974276"/>
              <a:gd name="connsiteY1" fmla="*/ 0 h 20159"/>
              <a:gd name="connsiteX2" fmla="*/ 1290915 w 8974276"/>
              <a:gd name="connsiteY2" fmla="*/ 0 h 20159"/>
              <a:gd name="connsiteX3" fmla="*/ 2070987 w 8974276"/>
              <a:gd name="connsiteY3" fmla="*/ 0 h 20159"/>
              <a:gd name="connsiteX4" fmla="*/ 2671573 w 8974276"/>
              <a:gd name="connsiteY4" fmla="*/ 0 h 20159"/>
              <a:gd name="connsiteX5" fmla="*/ 3361902 w 8974276"/>
              <a:gd name="connsiteY5" fmla="*/ 0 h 20159"/>
              <a:gd name="connsiteX6" fmla="*/ 4231716 w 8974276"/>
              <a:gd name="connsiteY6" fmla="*/ 0 h 20159"/>
              <a:gd name="connsiteX7" fmla="*/ 4742560 w 8974276"/>
              <a:gd name="connsiteY7" fmla="*/ 0 h 20159"/>
              <a:gd name="connsiteX8" fmla="*/ 5522631 w 8974276"/>
              <a:gd name="connsiteY8" fmla="*/ 0 h 20159"/>
              <a:gd name="connsiteX9" fmla="*/ 6033475 w 8974276"/>
              <a:gd name="connsiteY9" fmla="*/ 0 h 20159"/>
              <a:gd name="connsiteX10" fmla="*/ 6723804 w 8974276"/>
              <a:gd name="connsiteY10" fmla="*/ 0 h 20159"/>
              <a:gd name="connsiteX11" fmla="*/ 7503875 w 8974276"/>
              <a:gd name="connsiteY11" fmla="*/ 0 h 20159"/>
              <a:gd name="connsiteX12" fmla="*/ 7924976 w 8974276"/>
              <a:gd name="connsiteY12" fmla="*/ 0 h 20159"/>
              <a:gd name="connsiteX13" fmla="*/ 8346077 w 8974276"/>
              <a:gd name="connsiteY13" fmla="*/ 0 h 20159"/>
              <a:gd name="connsiteX14" fmla="*/ 8974276 w 8974276"/>
              <a:gd name="connsiteY14" fmla="*/ 0 h 20159"/>
              <a:gd name="connsiteX15" fmla="*/ 8974276 w 8974276"/>
              <a:gd name="connsiteY15" fmla="*/ 20159 h 20159"/>
              <a:gd name="connsiteX16" fmla="*/ 8194204 w 8974276"/>
              <a:gd name="connsiteY16" fmla="*/ 20159 h 20159"/>
              <a:gd name="connsiteX17" fmla="*/ 7503875 w 8974276"/>
              <a:gd name="connsiteY17" fmla="*/ 20159 h 20159"/>
              <a:gd name="connsiteX18" fmla="*/ 6903289 w 8974276"/>
              <a:gd name="connsiteY18" fmla="*/ 20159 h 20159"/>
              <a:gd name="connsiteX19" fmla="*/ 6123218 w 8974276"/>
              <a:gd name="connsiteY19" fmla="*/ 20159 h 20159"/>
              <a:gd name="connsiteX20" fmla="*/ 5432889 w 8974276"/>
              <a:gd name="connsiteY20" fmla="*/ 20159 h 20159"/>
              <a:gd name="connsiteX21" fmla="*/ 4563074 w 8974276"/>
              <a:gd name="connsiteY21" fmla="*/ 20159 h 20159"/>
              <a:gd name="connsiteX22" fmla="*/ 3693260 w 8974276"/>
              <a:gd name="connsiteY22" fmla="*/ 20159 h 20159"/>
              <a:gd name="connsiteX23" fmla="*/ 2913188 w 8974276"/>
              <a:gd name="connsiteY23" fmla="*/ 20159 h 20159"/>
              <a:gd name="connsiteX24" fmla="*/ 2133116 w 8974276"/>
              <a:gd name="connsiteY24" fmla="*/ 20159 h 20159"/>
              <a:gd name="connsiteX25" fmla="*/ 1353045 w 8974276"/>
              <a:gd name="connsiteY25" fmla="*/ 20159 h 20159"/>
              <a:gd name="connsiteX26" fmla="*/ 842201 w 8974276"/>
              <a:gd name="connsiteY26" fmla="*/ 20159 h 20159"/>
              <a:gd name="connsiteX27" fmla="*/ 0 w 8974276"/>
              <a:gd name="connsiteY27" fmla="*/ 20159 h 20159"/>
              <a:gd name="connsiteX28" fmla="*/ 0 w 8974276"/>
              <a:gd name="connsiteY28" fmla="*/ 0 h 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974276" h="20159" fill="none" extrusionOk="0">
                <a:moveTo>
                  <a:pt x="0" y="0"/>
                </a:moveTo>
                <a:cubicBezTo>
                  <a:pt x="166292" y="-24804"/>
                  <a:pt x="387390" y="-23566"/>
                  <a:pt x="600586" y="0"/>
                </a:cubicBezTo>
                <a:cubicBezTo>
                  <a:pt x="813782" y="23566"/>
                  <a:pt x="1017575" y="11328"/>
                  <a:pt x="1290915" y="0"/>
                </a:cubicBezTo>
                <a:cubicBezTo>
                  <a:pt x="1564255" y="-11328"/>
                  <a:pt x="1732327" y="-13914"/>
                  <a:pt x="2070987" y="0"/>
                </a:cubicBezTo>
                <a:cubicBezTo>
                  <a:pt x="2409647" y="13914"/>
                  <a:pt x="2514543" y="-29456"/>
                  <a:pt x="2671573" y="0"/>
                </a:cubicBezTo>
                <a:cubicBezTo>
                  <a:pt x="2828603" y="29456"/>
                  <a:pt x="3148091" y="31473"/>
                  <a:pt x="3361902" y="0"/>
                </a:cubicBezTo>
                <a:cubicBezTo>
                  <a:pt x="3575713" y="-31473"/>
                  <a:pt x="3879587" y="-10454"/>
                  <a:pt x="4231716" y="0"/>
                </a:cubicBezTo>
                <a:cubicBezTo>
                  <a:pt x="4583845" y="10454"/>
                  <a:pt x="4500381" y="-4882"/>
                  <a:pt x="4742560" y="0"/>
                </a:cubicBezTo>
                <a:cubicBezTo>
                  <a:pt x="4984739" y="4882"/>
                  <a:pt x="5324139" y="34484"/>
                  <a:pt x="5522631" y="0"/>
                </a:cubicBezTo>
                <a:cubicBezTo>
                  <a:pt x="5721123" y="-34484"/>
                  <a:pt x="5806715" y="9078"/>
                  <a:pt x="6033475" y="0"/>
                </a:cubicBezTo>
                <a:cubicBezTo>
                  <a:pt x="6260235" y="-9078"/>
                  <a:pt x="6578201" y="20058"/>
                  <a:pt x="6723804" y="0"/>
                </a:cubicBezTo>
                <a:cubicBezTo>
                  <a:pt x="6869407" y="-20058"/>
                  <a:pt x="7310682" y="2334"/>
                  <a:pt x="7503875" y="0"/>
                </a:cubicBezTo>
                <a:cubicBezTo>
                  <a:pt x="7697068" y="-2334"/>
                  <a:pt x="7781436" y="13405"/>
                  <a:pt x="7924976" y="0"/>
                </a:cubicBezTo>
                <a:cubicBezTo>
                  <a:pt x="8068516" y="-13405"/>
                  <a:pt x="8226759" y="10528"/>
                  <a:pt x="8346077" y="0"/>
                </a:cubicBezTo>
                <a:cubicBezTo>
                  <a:pt x="8465395" y="-10528"/>
                  <a:pt x="8810829" y="6661"/>
                  <a:pt x="8974276" y="0"/>
                </a:cubicBezTo>
                <a:cubicBezTo>
                  <a:pt x="8975140" y="4980"/>
                  <a:pt x="8973745" y="15497"/>
                  <a:pt x="8974276" y="20159"/>
                </a:cubicBezTo>
                <a:cubicBezTo>
                  <a:pt x="8699318" y="-3249"/>
                  <a:pt x="8447378" y="52369"/>
                  <a:pt x="8194204" y="20159"/>
                </a:cubicBezTo>
                <a:cubicBezTo>
                  <a:pt x="7941030" y="-12051"/>
                  <a:pt x="7741578" y="21134"/>
                  <a:pt x="7503875" y="20159"/>
                </a:cubicBezTo>
                <a:cubicBezTo>
                  <a:pt x="7266172" y="19184"/>
                  <a:pt x="7188109" y="44512"/>
                  <a:pt x="6903289" y="20159"/>
                </a:cubicBezTo>
                <a:cubicBezTo>
                  <a:pt x="6618469" y="-4194"/>
                  <a:pt x="6284300" y="-18677"/>
                  <a:pt x="6123218" y="20159"/>
                </a:cubicBezTo>
                <a:cubicBezTo>
                  <a:pt x="5962136" y="58995"/>
                  <a:pt x="5692124" y="47304"/>
                  <a:pt x="5432889" y="20159"/>
                </a:cubicBezTo>
                <a:cubicBezTo>
                  <a:pt x="5173654" y="-6986"/>
                  <a:pt x="4878157" y="-22180"/>
                  <a:pt x="4563074" y="20159"/>
                </a:cubicBezTo>
                <a:cubicBezTo>
                  <a:pt x="4247992" y="62498"/>
                  <a:pt x="3916884" y="46079"/>
                  <a:pt x="3693260" y="20159"/>
                </a:cubicBezTo>
                <a:cubicBezTo>
                  <a:pt x="3469636" y="-5761"/>
                  <a:pt x="3270296" y="40643"/>
                  <a:pt x="2913188" y="20159"/>
                </a:cubicBezTo>
                <a:cubicBezTo>
                  <a:pt x="2556080" y="-325"/>
                  <a:pt x="2357500" y="46404"/>
                  <a:pt x="2133116" y="20159"/>
                </a:cubicBezTo>
                <a:cubicBezTo>
                  <a:pt x="1908732" y="-6086"/>
                  <a:pt x="1586604" y="18051"/>
                  <a:pt x="1353045" y="20159"/>
                </a:cubicBezTo>
                <a:cubicBezTo>
                  <a:pt x="1119486" y="22267"/>
                  <a:pt x="1034265" y="7597"/>
                  <a:pt x="842201" y="20159"/>
                </a:cubicBezTo>
                <a:cubicBezTo>
                  <a:pt x="650137" y="32721"/>
                  <a:pt x="184422" y="26941"/>
                  <a:pt x="0" y="20159"/>
                </a:cubicBezTo>
                <a:cubicBezTo>
                  <a:pt x="1005" y="14381"/>
                  <a:pt x="940" y="4962"/>
                  <a:pt x="0" y="0"/>
                </a:cubicBezTo>
                <a:close/>
              </a:path>
              <a:path w="8974276" h="20159" stroke="0" extrusionOk="0">
                <a:moveTo>
                  <a:pt x="0" y="0"/>
                </a:moveTo>
                <a:cubicBezTo>
                  <a:pt x="144422" y="16250"/>
                  <a:pt x="478464" y="1403"/>
                  <a:pt x="600586" y="0"/>
                </a:cubicBezTo>
                <a:cubicBezTo>
                  <a:pt x="722708" y="-1403"/>
                  <a:pt x="818531" y="-16117"/>
                  <a:pt x="1021687" y="0"/>
                </a:cubicBezTo>
                <a:cubicBezTo>
                  <a:pt x="1224843" y="16117"/>
                  <a:pt x="1467451" y="32888"/>
                  <a:pt x="1891501" y="0"/>
                </a:cubicBezTo>
                <a:cubicBezTo>
                  <a:pt x="2315551" y="-32888"/>
                  <a:pt x="2226053" y="29411"/>
                  <a:pt x="2492087" y="0"/>
                </a:cubicBezTo>
                <a:cubicBezTo>
                  <a:pt x="2758121" y="-29411"/>
                  <a:pt x="2926098" y="-23291"/>
                  <a:pt x="3092674" y="0"/>
                </a:cubicBezTo>
                <a:cubicBezTo>
                  <a:pt x="3259250" y="23291"/>
                  <a:pt x="3755917" y="-21280"/>
                  <a:pt x="3962488" y="0"/>
                </a:cubicBezTo>
                <a:cubicBezTo>
                  <a:pt x="4169059" y="21280"/>
                  <a:pt x="4370581" y="-641"/>
                  <a:pt x="4473331" y="0"/>
                </a:cubicBezTo>
                <a:cubicBezTo>
                  <a:pt x="4576081" y="641"/>
                  <a:pt x="5154732" y="6658"/>
                  <a:pt x="5343146" y="0"/>
                </a:cubicBezTo>
                <a:cubicBezTo>
                  <a:pt x="5531560" y="-6658"/>
                  <a:pt x="5898845" y="-4229"/>
                  <a:pt x="6212960" y="0"/>
                </a:cubicBezTo>
                <a:cubicBezTo>
                  <a:pt x="6527075" y="4229"/>
                  <a:pt x="6698755" y="-18559"/>
                  <a:pt x="6903289" y="0"/>
                </a:cubicBezTo>
                <a:cubicBezTo>
                  <a:pt x="7107823" y="18559"/>
                  <a:pt x="7480389" y="36157"/>
                  <a:pt x="7773104" y="0"/>
                </a:cubicBezTo>
                <a:cubicBezTo>
                  <a:pt x="8065820" y="-36157"/>
                  <a:pt x="8239902" y="964"/>
                  <a:pt x="8373690" y="0"/>
                </a:cubicBezTo>
                <a:cubicBezTo>
                  <a:pt x="8507478" y="-964"/>
                  <a:pt x="8713268" y="22725"/>
                  <a:pt x="8974276" y="0"/>
                </a:cubicBezTo>
                <a:cubicBezTo>
                  <a:pt x="8974621" y="9051"/>
                  <a:pt x="8974315" y="13764"/>
                  <a:pt x="8974276" y="20159"/>
                </a:cubicBezTo>
                <a:cubicBezTo>
                  <a:pt x="8724149" y="27323"/>
                  <a:pt x="8615348" y="628"/>
                  <a:pt x="8283947" y="20159"/>
                </a:cubicBezTo>
                <a:cubicBezTo>
                  <a:pt x="7952546" y="39690"/>
                  <a:pt x="7745156" y="43189"/>
                  <a:pt x="7593618" y="20159"/>
                </a:cubicBezTo>
                <a:cubicBezTo>
                  <a:pt x="7442080" y="-2871"/>
                  <a:pt x="7037419" y="44082"/>
                  <a:pt x="6723804" y="20159"/>
                </a:cubicBezTo>
                <a:cubicBezTo>
                  <a:pt x="6410189" y="-3764"/>
                  <a:pt x="6244694" y="25386"/>
                  <a:pt x="6033475" y="20159"/>
                </a:cubicBezTo>
                <a:cubicBezTo>
                  <a:pt x="5822256" y="14932"/>
                  <a:pt x="5767540" y="24892"/>
                  <a:pt x="5612374" y="20159"/>
                </a:cubicBezTo>
                <a:cubicBezTo>
                  <a:pt x="5457208" y="15426"/>
                  <a:pt x="5206963" y="14316"/>
                  <a:pt x="5101531" y="20159"/>
                </a:cubicBezTo>
                <a:cubicBezTo>
                  <a:pt x="4996099" y="26002"/>
                  <a:pt x="4610998" y="-20487"/>
                  <a:pt x="4231716" y="20159"/>
                </a:cubicBezTo>
                <a:cubicBezTo>
                  <a:pt x="3852434" y="60805"/>
                  <a:pt x="3780038" y="18973"/>
                  <a:pt x="3541387" y="20159"/>
                </a:cubicBezTo>
                <a:cubicBezTo>
                  <a:pt x="3302736" y="21345"/>
                  <a:pt x="3171257" y="3853"/>
                  <a:pt x="3030544" y="20159"/>
                </a:cubicBezTo>
                <a:cubicBezTo>
                  <a:pt x="2889831" y="36465"/>
                  <a:pt x="2606062" y="39269"/>
                  <a:pt x="2340215" y="20159"/>
                </a:cubicBezTo>
                <a:cubicBezTo>
                  <a:pt x="2074368" y="1049"/>
                  <a:pt x="2121463" y="37109"/>
                  <a:pt x="1919114" y="20159"/>
                </a:cubicBezTo>
                <a:cubicBezTo>
                  <a:pt x="1716765" y="3209"/>
                  <a:pt x="1683550" y="16874"/>
                  <a:pt x="1498014" y="20159"/>
                </a:cubicBezTo>
                <a:cubicBezTo>
                  <a:pt x="1312478" y="23444"/>
                  <a:pt x="981544" y="5974"/>
                  <a:pt x="807685" y="20159"/>
                </a:cubicBezTo>
                <a:cubicBezTo>
                  <a:pt x="633826" y="34344"/>
                  <a:pt x="213205" y="58480"/>
                  <a:pt x="0" y="20159"/>
                </a:cubicBezTo>
                <a:cubicBezTo>
                  <a:pt x="685" y="15408"/>
                  <a:pt x="-736" y="5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B75C59-BC60-E644-8A3C-F7D3D072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2" y="2126788"/>
            <a:ext cx="8694540" cy="46869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1400" dirty="0"/>
              <a:t>Demarcação de terras indígenas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400" dirty="0"/>
              <a:t>A proteção e recomposição das Unidades de Conservação que se mostraram adequadas estratégias para conter o desmatamento, proteger a biodiversidade, as terras indígenas e as reservas extrativistas;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400" dirty="0"/>
              <a:t>A criação de novas Unidades de Conservação de Uso Sustentável, direcionando instituições científicas e tecnológicas para um projeto que valorize a preservação da floresta e sua sociobiodiversidade.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400" dirty="0"/>
              <a:t>Incentivar e apoiar  áreas de uso comum e territórios coletivos - indígenas, quilombolas, extrativistas, assentados, entre outros -  eliminando o preconceito hoje existente contra o modo de vida dessas populações;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400" dirty="0"/>
              <a:t>o fortalecimento e o incentivo à produção campesina e à agricultura familiar tradicional da Amazônia que produz uma agricultura adequada ao solo e à manutenção da biodiversidade da Floresta;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400" dirty="0"/>
              <a:t>6. a urgente restauração das áreas desmatadas;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400" dirty="0"/>
              <a:t>o fortalecimento das universidades e instituições científicas e tecnológicas da Amazônia direcionando-as para o desenvolvimento de soluções pertinentes ao modo de vida e de produção das populações regionais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400" dirty="0"/>
              <a:t>Uma nova matriz de conhecimento que articule ciência e saberes tradicionais em benefício do Brasil e da humanidade</a:t>
            </a:r>
          </a:p>
          <a:p>
            <a:pPr marL="457200" indent="-457200">
              <a:buFont typeface="+mj-lt"/>
              <a:buAutoNum type="arabicPeriod"/>
            </a:pPr>
            <a:endParaRPr lang="pt-BR" sz="1400" dirty="0"/>
          </a:p>
          <a:p>
            <a:pPr marL="457200" indent="-457200"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Font typeface="+mj-lt"/>
              <a:buAutoNum type="arabicPeriod"/>
            </a:pPr>
            <a:endParaRPr lang="pt-BR" sz="1400" dirty="0"/>
          </a:p>
          <a:p>
            <a:pPr marL="0" indent="0"/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02183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D8E5690-9F97-1C02-4744-2E15983A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3" y="1322685"/>
            <a:ext cx="8935099" cy="491430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016D2C-0411-7DE9-40FB-8A07471BA3C9}"/>
              </a:ext>
            </a:extLst>
          </p:cNvPr>
          <p:cNvSpPr txBox="1"/>
          <p:nvPr/>
        </p:nvSpPr>
        <p:spPr>
          <a:xfrm>
            <a:off x="1651757" y="944661"/>
            <a:ext cx="6132380" cy="8652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ARRANJOS TERRITORIAIS DE CONHECIMENTO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A4D94B-395D-7B5B-BFCE-00EC64A8823B}"/>
              </a:ext>
            </a:extLst>
          </p:cNvPr>
          <p:cNvSpPr txBox="1"/>
          <p:nvPr/>
        </p:nvSpPr>
        <p:spPr>
          <a:xfrm>
            <a:off x="0" y="6236989"/>
            <a:ext cx="9967881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Helvetica" pitchFamily="2" charset="0"/>
              </a:rPr>
              <a:t>3</a:t>
            </a:r>
            <a:r>
              <a:rPr lang="pt-BR" dirty="0">
                <a:solidFill>
                  <a:schemeClr val="bg1"/>
                </a:solidFill>
                <a:effectLst/>
                <a:latin typeface="Helvetica" pitchFamily="2" charset="0"/>
              </a:rPr>
              <a:t>4 Universidades e Institutos com 300 campi em 166 municípios.</a:t>
            </a:r>
          </a:p>
        </p:txBody>
      </p:sp>
    </p:spTree>
    <p:extLst>
      <p:ext uri="{BB962C8B-B14F-4D97-AF65-F5344CB8AC3E}">
        <p14:creationId xmlns:p14="http://schemas.microsoft.com/office/powerpoint/2010/main" val="70419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1FA13CA-2128-9CED-F9F2-0883BAA95D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98"/>
          <a:stretch/>
        </p:blipFill>
        <p:spPr>
          <a:xfrm>
            <a:off x="378023" y="1322685"/>
            <a:ext cx="9324578" cy="491430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7A310F5-BE9D-6C5C-C085-0E1764D1B2C1}"/>
              </a:ext>
            </a:extLst>
          </p:cNvPr>
          <p:cNvSpPr txBox="1"/>
          <p:nvPr/>
        </p:nvSpPr>
        <p:spPr>
          <a:xfrm>
            <a:off x="5417702" y="5662395"/>
            <a:ext cx="4662289" cy="13805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SUDAM, EMBRAPA, CBA, SUFRAMA, IFE’S, PREFEITURAS E GOV. ESTADUAIS, ÓRGÃOS FEDERAIS, FIOCRUZ, CASAS FAMILIARES RURAIS, ETC.. </a:t>
            </a:r>
          </a:p>
        </p:txBody>
      </p:sp>
    </p:spTree>
    <p:extLst>
      <p:ext uri="{BB962C8B-B14F-4D97-AF65-F5344CB8AC3E}">
        <p14:creationId xmlns:p14="http://schemas.microsoft.com/office/powerpoint/2010/main" val="397779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PingFang SC"/>
      </a:majorFont>
      <a:minorFont>
        <a:latin typeface="Arial"/>
        <a:ea typeface=""/>
        <a:cs typeface="PingFang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PingFang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PingFang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477</Words>
  <Application>Microsoft Office PowerPoint</Application>
  <PresentationFormat>Personalizar</PresentationFormat>
  <Paragraphs>39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AMAZÔNIA SUSTENTÁVEL</vt:lpstr>
      <vt:lpstr>AMAZÔNIA SUSTENTÁVEL</vt:lpstr>
      <vt:lpstr>AMAZÔNIA SUSTENTÁVEL</vt:lpstr>
      <vt:lpstr>EMISSÕES TOTAIS DO BRASIL POR SETOR</vt:lpstr>
      <vt:lpstr>VETORES DO DESMATAMENTO X MORTES VIOLENTAS INTENCIONAIS NA AMAZÔNIA</vt:lpstr>
      <vt:lpstr>Apresentação do PowerPoint</vt:lpstr>
      <vt:lpstr>AMAZÔNIA SUSTENTÁVEL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cp:lastModifiedBy>Esther Albuquerque</cp:lastModifiedBy>
  <cp:revision>12</cp:revision>
  <dcterms:modified xsi:type="dcterms:W3CDTF">2025-08-01T12:45:43Z</dcterms:modified>
</cp:coreProperties>
</file>