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9" r:id="rId5"/>
    <p:sldId id="265" r:id="rId6"/>
    <p:sldId id="278" r:id="rId7"/>
    <p:sldId id="268" r:id="rId8"/>
    <p:sldId id="270" r:id="rId9"/>
    <p:sldId id="264" r:id="rId10"/>
    <p:sldId id="272" r:id="rId11"/>
    <p:sldId id="274" r:id="rId12"/>
    <p:sldId id="279" r:id="rId13"/>
    <p:sldId id="276" r:id="rId14"/>
    <p:sldId id="277" r:id="rId15"/>
  </p:sldIdLst>
  <p:sldSz cx="12192000" cy="6858000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0"/>
  </p:normalViewPr>
  <p:slideViewPr>
    <p:cSldViewPr snapToGrid="0">
      <p:cViewPr varScale="1">
        <p:scale>
          <a:sx n="102" d="100"/>
          <a:sy n="102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E1258-BF96-4462-84C6-85C52E33732F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31169-BFB8-4884-B94D-FA29DB073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921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E31169-BFB8-4884-B94D-FA29DB073962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59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6C488A-CC3B-BB79-2CE1-D4188E31E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3BEB88-AC75-E2BA-E1AC-B9B5FC584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A0DB48-FE7B-17B8-B23F-725B88C1F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1F5B7B-3580-3A52-8762-1DB0D72AB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035C3C-EBC0-822D-60A9-9A754C117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9536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91BE8F-9E86-8143-71D0-487CB7EB1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29CD49A-4A35-6C7E-BF95-7A9B086FB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97EB54-7F34-554B-31C8-D855DF905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CD78B2-44BB-1ED3-946E-C2212E6B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8EDBC9-6D77-32F9-C6FD-63D2151D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76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D02E83-9467-CA30-5C4F-96C574C7E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E8F26BC-D5E3-FF15-E497-65AADCD60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733179-D362-9C7E-CAC5-0B96FE880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A88B01-B8B3-5306-113A-E376434E6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5E43B7-C774-4160-8EFF-DF59D728B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18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E80D8-18D7-069A-DFB9-C8A5C33BE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EF759A-3E69-6053-F1A0-54166DAF4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1C6BEE-1EC4-E4D9-E784-EE60D734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57D08D-C7FB-08A0-ECDD-A30F65A08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F06967-88ED-ADC5-EA6F-120C01D6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130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FA282-9BFC-8EF7-E86B-CA1E178E4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5219EF9-07BF-597A-EE35-1C0E8F138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3D1927-E76F-6BAA-2769-8BF03D0C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E4BE5D-E393-0336-842A-2CEB10057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3726B1-7703-075F-09C6-DCDA3EB04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822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1C488-162A-D807-CC08-0FDDD4D3C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7FEDF8-CBEC-FAA7-DE58-EE20C4E8B5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E091081-22D1-6184-7F7B-8D7DC9DCC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31CA3B-4F8F-608F-15ED-6F9A0AB6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5155268-97D8-0F8D-5895-58FB3CBB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C6074E-E3B2-FFA9-5199-53D22E47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2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5E536B-C795-EEE5-9B59-D5D8D8A8C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5A44B30-711A-EE39-FB71-FAFB2BDC6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94DC4CA-393E-B040-225D-F68F96154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68F4B24-E6A4-BFCD-6AE1-C9290A3A6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4EA9D1A-4FCB-A3F8-0D24-FB2326A56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EE195F-7D59-A946-15EF-B91B4C337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F96A371-A341-269A-FEF1-4D93312F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5A0EABF-9F03-C4DE-E3CB-F99303188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14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7D18A-E8D9-E80C-06F4-0E72437C5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5201005-9D79-0DF9-8D28-8024F8B6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30E8220-72DE-75FF-8FF6-0120C0674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4CD922F-AC8D-BFCC-0FC9-FFB11B9E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02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AA6EA64-1CB8-2148-727C-253154648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8CE0C05-2186-08DF-7A48-1564B83A9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07B1E45-4C0B-B12A-B529-4CE74338B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4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FC8BF-345A-DBE1-15B4-1D47FEBE2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BAC374-F5F3-D283-5B28-8387A8B73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4F228B7-EA4D-5CCE-313E-B113B84D3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C1FB93-7F5F-DBCE-497E-1BB18A18C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768326-40C3-398F-A2F7-56D6A2E1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CF00E6-148F-0C8D-5569-7CAB818A3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54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C06809-32C2-156D-B7B3-BD1D71125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C7BA10F-91F0-E11D-5AF8-1D09FA620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1A21830-683E-64C6-FFDC-0E6724FBE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0AA5E20-7520-F2AF-D60C-4AB7147F0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D12AF0-37AB-65D3-FF85-9ADC2E74D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97A98DC-972C-788A-61C4-C9E7DFE69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29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3E0A4B3-976A-67B2-9828-713C3DBEC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500536A-5895-F346-D2ED-0578664B0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E5B0EF-F112-EAB3-8BF9-4DA465ED2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ABC48-F14A-433F-B612-3FD8ED04FBDC}" type="datetimeFigureOut">
              <a:rPr lang="pt-BR" smtClean="0"/>
              <a:t>31/07/2025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C7A3F7-9AF2-1CCE-A362-0CECFB69A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531D75-1C30-BFA6-DF51-09456998A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60A5A-C159-4CF9-95F6-A8486025E2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35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6095D5-BDA7-4C49-C06D-B1969FE0B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766D30DB-9609-EB71-0B11-25EBCDC687C0}"/>
              </a:ext>
            </a:extLst>
          </p:cNvPr>
          <p:cNvGrpSpPr/>
          <p:nvPr/>
        </p:nvGrpSpPr>
        <p:grpSpPr>
          <a:xfrm>
            <a:off x="0" y="6360550"/>
            <a:ext cx="12192000" cy="55034"/>
            <a:chOff x="0" y="3134032"/>
            <a:chExt cx="16245960" cy="589936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90A26CA7-77F2-D5C2-5D9D-015506DC6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34032"/>
              <a:ext cx="12192000" cy="589936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340B04FB-2B27-58F8-749B-B483F7AC8A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0" y="3134032"/>
              <a:ext cx="4053960" cy="589936"/>
            </a:xfrm>
            <a:prstGeom prst="rect">
              <a:avLst/>
            </a:prstGeom>
          </p:spPr>
        </p:pic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28DDA953-39DB-E11A-8C96-E91D52F73FD6}"/>
              </a:ext>
            </a:extLst>
          </p:cNvPr>
          <p:cNvSpPr txBox="1"/>
          <p:nvPr/>
        </p:nvSpPr>
        <p:spPr>
          <a:xfrm>
            <a:off x="2708148" y="2249424"/>
            <a:ext cx="6775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/>
              <a:t>Desigualdades no Brasil e Justiça Tributária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4A2AB59-7EEA-89E9-B3BB-E255FEC63C8B}"/>
              </a:ext>
            </a:extLst>
          </p:cNvPr>
          <p:cNvSpPr txBox="1"/>
          <p:nvPr/>
        </p:nvSpPr>
        <p:spPr>
          <a:xfrm>
            <a:off x="8942832" y="5209032"/>
            <a:ext cx="21854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Sandra Brandão</a:t>
            </a:r>
          </a:p>
          <a:p>
            <a:pPr algn="ctr"/>
            <a:r>
              <a:rPr lang="pt-BR" dirty="0"/>
              <a:t>Julho de 2025</a:t>
            </a:r>
          </a:p>
        </p:txBody>
      </p:sp>
    </p:spTree>
    <p:extLst>
      <p:ext uri="{BB962C8B-B14F-4D97-AF65-F5344CB8AC3E}">
        <p14:creationId xmlns:p14="http://schemas.microsoft.com/office/powerpoint/2010/main" val="2339617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FC7E71-C71F-7808-6BF3-AAB655851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>
            <a:extLst>
              <a:ext uri="{FF2B5EF4-FFF2-40B4-BE49-F238E27FC236}">
                <a16:creationId xmlns:a16="http://schemas.microsoft.com/office/drawing/2014/main" id="{D808BE3C-C9C6-BB78-45D9-580105FA8024}"/>
              </a:ext>
            </a:extLst>
          </p:cNvPr>
          <p:cNvSpPr txBox="1"/>
          <p:nvPr/>
        </p:nvSpPr>
        <p:spPr>
          <a:xfrm>
            <a:off x="409715" y="440592"/>
            <a:ext cx="102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Distorções do Sistema Tributário Brasileiro e Desigualdade</a:t>
            </a:r>
            <a:endParaRPr lang="pt-BR" sz="2800" b="1" dirty="0">
              <a:solidFill>
                <a:srgbClr val="FF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8177DEB5-D408-D6B4-0496-5CD36B7BD1C8}"/>
              </a:ext>
            </a:extLst>
          </p:cNvPr>
          <p:cNvGrpSpPr/>
          <p:nvPr/>
        </p:nvGrpSpPr>
        <p:grpSpPr>
          <a:xfrm>
            <a:off x="0" y="6362374"/>
            <a:ext cx="12192000" cy="55034"/>
            <a:chOff x="0" y="3134032"/>
            <a:chExt cx="16245960" cy="589936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A494CAE0-329F-7B9C-042F-421D9C183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34032"/>
              <a:ext cx="12192000" cy="589936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CF853D04-9720-95EE-22AB-78A38DA875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0" y="3134032"/>
              <a:ext cx="4053960" cy="589936"/>
            </a:xfrm>
            <a:prstGeom prst="rect">
              <a:avLst/>
            </a:prstGeom>
          </p:spPr>
        </p:pic>
      </p:grpSp>
      <p:sp>
        <p:nvSpPr>
          <p:cNvPr id="7" name="CaixaDeTexto 6">
            <a:extLst>
              <a:ext uri="{FF2B5EF4-FFF2-40B4-BE49-F238E27FC236}">
                <a16:creationId xmlns:a16="http://schemas.microsoft.com/office/drawing/2014/main" id="{40EDBAB5-2FF2-A3A2-7FE5-49CC7085B8B4}"/>
              </a:ext>
            </a:extLst>
          </p:cNvPr>
          <p:cNvSpPr txBox="1"/>
          <p:nvPr/>
        </p:nvSpPr>
        <p:spPr>
          <a:xfrm>
            <a:off x="749584" y="1868477"/>
            <a:ext cx="1049753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Carga tributária concentrada no consumo e nos salários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Planejamento tributário e brechas subverteram o princípio da capacidade contributiva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Renúncias tributárias elevadas e, por vezes, pouco justificáveis</a:t>
            </a:r>
          </a:p>
        </p:txBody>
      </p:sp>
    </p:spTree>
    <p:extLst>
      <p:ext uri="{BB962C8B-B14F-4D97-AF65-F5344CB8AC3E}">
        <p14:creationId xmlns:p14="http://schemas.microsoft.com/office/powerpoint/2010/main" val="4077804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48839-95C2-BA91-6E2A-675D406F0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>
            <a:extLst>
              <a:ext uri="{FF2B5EF4-FFF2-40B4-BE49-F238E27FC236}">
                <a16:creationId xmlns:a16="http://schemas.microsoft.com/office/drawing/2014/main" id="{D360277E-553D-BC9A-3F4D-60495C1D8574}"/>
              </a:ext>
            </a:extLst>
          </p:cNvPr>
          <p:cNvSpPr txBox="1"/>
          <p:nvPr/>
        </p:nvSpPr>
        <p:spPr>
          <a:xfrm>
            <a:off x="409715" y="440592"/>
            <a:ext cx="98796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Reforma do Sistema Tributário Brasileiro e Desigualdade</a:t>
            </a:r>
            <a:endParaRPr lang="pt-BR" sz="2800" b="1" dirty="0">
              <a:solidFill>
                <a:srgbClr val="FF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5DBEA3D4-E907-10A9-65DF-DA6161D07D01}"/>
              </a:ext>
            </a:extLst>
          </p:cNvPr>
          <p:cNvGrpSpPr/>
          <p:nvPr/>
        </p:nvGrpSpPr>
        <p:grpSpPr>
          <a:xfrm>
            <a:off x="0" y="6362374"/>
            <a:ext cx="12192000" cy="55034"/>
            <a:chOff x="0" y="3134032"/>
            <a:chExt cx="16245960" cy="589936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4EF0B2E4-9A19-B597-E8E7-764C31AF11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3134032"/>
              <a:ext cx="12192000" cy="589936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7C381639-FA61-DD8E-1C0F-0E4711A238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192000" y="3134032"/>
              <a:ext cx="4053960" cy="589936"/>
            </a:xfrm>
            <a:prstGeom prst="rect">
              <a:avLst/>
            </a:prstGeom>
          </p:spPr>
        </p:pic>
      </p:grpSp>
      <p:sp>
        <p:nvSpPr>
          <p:cNvPr id="7" name="CaixaDeTexto 6">
            <a:extLst>
              <a:ext uri="{FF2B5EF4-FFF2-40B4-BE49-F238E27FC236}">
                <a16:creationId xmlns:a16="http://schemas.microsoft.com/office/drawing/2014/main" id="{092BD014-2C16-4B2D-CFB1-C1580994911B}"/>
              </a:ext>
            </a:extLst>
          </p:cNvPr>
          <p:cNvSpPr txBox="1"/>
          <p:nvPr/>
        </p:nvSpPr>
        <p:spPr>
          <a:xfrm>
            <a:off x="545592" y="1493268"/>
            <a:ext cx="1110081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Alívio tributário na base estimula o consumo e aquece a economia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Menos privilégios e distorções amplia a legitimidade do sistema 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Fortalecimento do princípio da capacidade contributiva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Aprimoramento do controle e da transparência sobre o gasto tributário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Aumento da capacidade de o Estado implementar políticas e garantir direitos </a:t>
            </a:r>
          </a:p>
        </p:txBody>
      </p:sp>
    </p:spTree>
    <p:extLst>
      <p:ext uri="{BB962C8B-B14F-4D97-AF65-F5344CB8AC3E}">
        <p14:creationId xmlns:p14="http://schemas.microsoft.com/office/powerpoint/2010/main" val="1806332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25E8899C-364B-409A-40CD-8E37B929C87B}"/>
              </a:ext>
            </a:extLst>
          </p:cNvPr>
          <p:cNvGrpSpPr/>
          <p:nvPr/>
        </p:nvGrpSpPr>
        <p:grpSpPr>
          <a:xfrm>
            <a:off x="0" y="6398194"/>
            <a:ext cx="12192000" cy="55034"/>
            <a:chOff x="0" y="3134032"/>
            <a:chExt cx="16245960" cy="589936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0A08E680-7FCB-2463-E043-A946E44271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34032"/>
              <a:ext cx="12192000" cy="589936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5A873C39-3EDC-EF5D-4071-7A5A5AE80D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0" y="3134032"/>
              <a:ext cx="4053960" cy="589936"/>
            </a:xfrm>
            <a:prstGeom prst="rect">
              <a:avLst/>
            </a:prstGeom>
          </p:spPr>
        </p:pic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16B1BFBC-CB88-25B4-7D7D-BECD6D7A1E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687" y="1320471"/>
            <a:ext cx="7342930" cy="454624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F0575B6-43C5-B0F8-BBB1-863B6D603FF8}"/>
              </a:ext>
            </a:extLst>
          </p:cNvPr>
          <p:cNvSpPr txBox="1"/>
          <p:nvPr/>
        </p:nvSpPr>
        <p:spPr>
          <a:xfrm>
            <a:off x="313417" y="382810"/>
            <a:ext cx="71978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Brasil fora do Mapa da Fome novamente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AAB6D75-DBAD-0A3D-1C09-B851705ECE19}"/>
              </a:ext>
            </a:extLst>
          </p:cNvPr>
          <p:cNvSpPr txBox="1"/>
          <p:nvPr/>
        </p:nvSpPr>
        <p:spPr>
          <a:xfrm>
            <a:off x="2339687" y="5849967"/>
            <a:ext cx="3383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FAO – Relatório SOFI.</a:t>
            </a:r>
          </a:p>
        </p:txBody>
      </p:sp>
    </p:spTree>
    <p:extLst>
      <p:ext uri="{BB962C8B-B14F-4D97-AF65-F5344CB8AC3E}">
        <p14:creationId xmlns:p14="http://schemas.microsoft.com/office/powerpoint/2010/main" val="355889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27224D-F8B7-20E0-E0FD-801543B11F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121D456E-A95A-725F-5D5A-99A8CF93680A}"/>
              </a:ext>
            </a:extLst>
          </p:cNvPr>
          <p:cNvGrpSpPr/>
          <p:nvPr/>
        </p:nvGrpSpPr>
        <p:grpSpPr>
          <a:xfrm>
            <a:off x="0" y="6398194"/>
            <a:ext cx="12192000" cy="55034"/>
            <a:chOff x="0" y="3134032"/>
            <a:chExt cx="16245960" cy="589936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8E7753C5-1661-B285-7D7B-F7F825EF0E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34032"/>
              <a:ext cx="12192000" cy="589936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3E9A308F-020C-DF58-F2F1-F98CD8F19C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0" y="3134032"/>
              <a:ext cx="4053960" cy="589936"/>
            </a:xfrm>
            <a:prstGeom prst="rect">
              <a:avLst/>
            </a:prstGeom>
          </p:spPr>
        </p:pic>
      </p:grpSp>
      <p:sp>
        <p:nvSpPr>
          <p:cNvPr id="6" name="CaixaDeTexto 5">
            <a:extLst>
              <a:ext uri="{FF2B5EF4-FFF2-40B4-BE49-F238E27FC236}">
                <a16:creationId xmlns:a16="http://schemas.microsoft.com/office/drawing/2014/main" id="{6033B8A1-FFB5-CDB3-8EBB-1A51DE227810}"/>
              </a:ext>
            </a:extLst>
          </p:cNvPr>
          <p:cNvSpPr txBox="1"/>
          <p:nvPr/>
        </p:nvSpPr>
        <p:spPr>
          <a:xfrm>
            <a:off x="313417" y="382810"/>
            <a:ext cx="8178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Desemprego em patamares recordes mínimos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597FAFF-58E0-A9A4-E994-DAF9D74520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9200" y="1377616"/>
            <a:ext cx="8108383" cy="4319096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7A650C4D-8436-C4D7-A5B6-FB61CA4C7BBB}"/>
              </a:ext>
            </a:extLst>
          </p:cNvPr>
          <p:cNvSpPr txBox="1"/>
          <p:nvPr/>
        </p:nvSpPr>
        <p:spPr>
          <a:xfrm>
            <a:off x="1749200" y="5770453"/>
            <a:ext cx="3383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IBGE. </a:t>
            </a:r>
            <a:r>
              <a:rPr lang="pt-BR" sz="1200" dirty="0" err="1"/>
              <a:t>PNADc</a:t>
            </a:r>
            <a:r>
              <a:rPr lang="pt-BR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911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25E8899C-364B-409A-40CD-8E37B929C87B}"/>
              </a:ext>
            </a:extLst>
          </p:cNvPr>
          <p:cNvGrpSpPr/>
          <p:nvPr/>
        </p:nvGrpSpPr>
        <p:grpSpPr>
          <a:xfrm>
            <a:off x="0" y="6397126"/>
            <a:ext cx="12192000" cy="55034"/>
            <a:chOff x="0" y="3134032"/>
            <a:chExt cx="16245960" cy="589936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0A08E680-7FCB-2463-E043-A946E44271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34032"/>
              <a:ext cx="12192000" cy="589936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5A873C39-3EDC-EF5D-4071-7A5A5AE80D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0" y="3134032"/>
              <a:ext cx="4053960" cy="589936"/>
            </a:xfrm>
            <a:prstGeom prst="rect">
              <a:avLst/>
            </a:prstGeom>
          </p:spPr>
        </p:pic>
      </p:grpSp>
      <p:pic>
        <p:nvPicPr>
          <p:cNvPr id="11" name="Imagem 10">
            <a:extLst>
              <a:ext uri="{FF2B5EF4-FFF2-40B4-BE49-F238E27FC236}">
                <a16:creationId xmlns:a16="http://schemas.microsoft.com/office/drawing/2014/main" id="{7103C3F0-AEDA-AA50-8BBA-BD63B1C5A5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1273628"/>
            <a:ext cx="7726680" cy="4515593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33C81569-BA72-4415-AA94-C34734543E66}"/>
              </a:ext>
            </a:extLst>
          </p:cNvPr>
          <p:cNvSpPr txBox="1"/>
          <p:nvPr/>
        </p:nvSpPr>
        <p:spPr>
          <a:xfrm>
            <a:off x="203689" y="254761"/>
            <a:ext cx="8557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Os bons resultados do enfrentamento à pobreza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032880D-39D4-A65B-584B-D425921DEDD2}"/>
              </a:ext>
            </a:extLst>
          </p:cNvPr>
          <p:cNvSpPr txBox="1"/>
          <p:nvPr/>
        </p:nvSpPr>
        <p:spPr>
          <a:xfrm>
            <a:off x="2057400" y="5816174"/>
            <a:ext cx="3383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IBGE. </a:t>
            </a:r>
            <a:r>
              <a:rPr lang="pt-BR" sz="1200" dirty="0" err="1"/>
              <a:t>PNADc</a:t>
            </a:r>
            <a:r>
              <a:rPr lang="pt-BR" sz="1200" dirty="0"/>
              <a:t>. Estimativas IPEA.</a:t>
            </a:r>
          </a:p>
        </p:txBody>
      </p:sp>
    </p:spTree>
    <p:extLst>
      <p:ext uri="{BB962C8B-B14F-4D97-AF65-F5344CB8AC3E}">
        <p14:creationId xmlns:p14="http://schemas.microsoft.com/office/powerpoint/2010/main" val="326220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4CDB6-A86A-AE39-3396-9557A0FA6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>
            <a:extLst>
              <a:ext uri="{FF2B5EF4-FFF2-40B4-BE49-F238E27FC236}">
                <a16:creationId xmlns:a16="http://schemas.microsoft.com/office/drawing/2014/main" id="{ADC93F68-AFAE-B4C0-5181-428956F8C1BA}"/>
              </a:ext>
            </a:extLst>
          </p:cNvPr>
          <p:cNvSpPr txBox="1"/>
          <p:nvPr/>
        </p:nvSpPr>
        <p:spPr>
          <a:xfrm>
            <a:off x="761473" y="367287"/>
            <a:ext cx="5750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 desigualdade persiste elevada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B0846413-348E-7719-BB95-58CE2D905459}"/>
              </a:ext>
            </a:extLst>
          </p:cNvPr>
          <p:cNvGrpSpPr/>
          <p:nvPr/>
        </p:nvGrpSpPr>
        <p:grpSpPr>
          <a:xfrm>
            <a:off x="-6096" y="6323974"/>
            <a:ext cx="12192000" cy="55034"/>
            <a:chOff x="0" y="3134032"/>
            <a:chExt cx="16245960" cy="589936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E39BCC1C-B5BC-75A3-19D3-A2515D2F69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34032"/>
              <a:ext cx="12192000" cy="589936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C9D119F2-61EF-50FB-7C87-9760BD11C3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0" y="3134032"/>
              <a:ext cx="4053960" cy="589936"/>
            </a:xfrm>
            <a:prstGeom prst="rect">
              <a:avLst/>
            </a:prstGeom>
          </p:spPr>
        </p:pic>
      </p:grpSp>
      <p:pic>
        <p:nvPicPr>
          <p:cNvPr id="6" name="Imagem 5">
            <a:extLst>
              <a:ext uri="{FF2B5EF4-FFF2-40B4-BE49-F238E27FC236}">
                <a16:creationId xmlns:a16="http://schemas.microsoft.com/office/drawing/2014/main" id="{B8287D08-FD06-D8DE-889E-62334A831F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4248" y="1364070"/>
            <a:ext cx="8211312" cy="448634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FCEA60D-BF0C-623A-D102-B6F721895F45}"/>
              </a:ext>
            </a:extLst>
          </p:cNvPr>
          <p:cNvSpPr txBox="1"/>
          <p:nvPr/>
        </p:nvSpPr>
        <p:spPr>
          <a:xfrm>
            <a:off x="1984248" y="5974154"/>
            <a:ext cx="3383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IBGE. </a:t>
            </a:r>
            <a:r>
              <a:rPr lang="pt-BR" sz="1200" dirty="0" err="1"/>
              <a:t>PNADc</a:t>
            </a:r>
            <a:r>
              <a:rPr lang="pt-BR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703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>
            <a:extLst>
              <a:ext uri="{FF2B5EF4-FFF2-40B4-BE49-F238E27FC236}">
                <a16:creationId xmlns:a16="http://schemas.microsoft.com/office/drawing/2014/main" id="{4ED4FC73-4896-6BD0-6025-4FD01B16E3F6}"/>
              </a:ext>
            </a:extLst>
          </p:cNvPr>
          <p:cNvSpPr txBox="1"/>
          <p:nvPr/>
        </p:nvSpPr>
        <p:spPr>
          <a:xfrm>
            <a:off x="761473" y="367287"/>
            <a:ext cx="5750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 desigualdade persiste elevada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25E8899C-364B-409A-40CD-8E37B929C87B}"/>
              </a:ext>
            </a:extLst>
          </p:cNvPr>
          <p:cNvGrpSpPr/>
          <p:nvPr/>
        </p:nvGrpSpPr>
        <p:grpSpPr>
          <a:xfrm>
            <a:off x="0" y="6369694"/>
            <a:ext cx="12192000" cy="55034"/>
            <a:chOff x="0" y="3134032"/>
            <a:chExt cx="16245960" cy="589936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0A08E680-7FCB-2463-E043-A946E44271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34032"/>
              <a:ext cx="12192000" cy="589936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5A873C39-3EDC-EF5D-4071-7A5A5AE80D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0" y="3134032"/>
              <a:ext cx="4053960" cy="589936"/>
            </a:xfrm>
            <a:prstGeom prst="rect">
              <a:avLst/>
            </a:prstGeom>
          </p:spPr>
        </p:pic>
      </p:grpSp>
      <p:pic>
        <p:nvPicPr>
          <p:cNvPr id="14" name="Imagem 13">
            <a:extLst>
              <a:ext uri="{FF2B5EF4-FFF2-40B4-BE49-F238E27FC236}">
                <a16:creationId xmlns:a16="http://schemas.microsoft.com/office/drawing/2014/main" id="{69F1FD2D-8667-B5ED-0C88-4BF0A46A7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6364" y="1167538"/>
            <a:ext cx="7319272" cy="4531932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3ABDF0D-52CE-6E37-5674-7F43D2DCCB00}"/>
              </a:ext>
            </a:extLst>
          </p:cNvPr>
          <p:cNvSpPr txBox="1"/>
          <p:nvPr/>
        </p:nvSpPr>
        <p:spPr>
          <a:xfrm>
            <a:off x="2513423" y="5838001"/>
            <a:ext cx="3383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IBGE. </a:t>
            </a:r>
            <a:r>
              <a:rPr lang="pt-BR" sz="1200" dirty="0" err="1"/>
              <a:t>PNADc</a:t>
            </a:r>
            <a:r>
              <a:rPr lang="pt-BR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434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B298C-AB8E-B6F2-D4CC-5236C5E768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>
            <a:extLst>
              <a:ext uri="{FF2B5EF4-FFF2-40B4-BE49-F238E27FC236}">
                <a16:creationId xmlns:a16="http://schemas.microsoft.com/office/drawing/2014/main" id="{DEDC459F-9597-A3CE-C717-3D97A7163B9A}"/>
              </a:ext>
            </a:extLst>
          </p:cNvPr>
          <p:cNvSpPr txBox="1"/>
          <p:nvPr/>
        </p:nvSpPr>
        <p:spPr>
          <a:xfrm>
            <a:off x="409715" y="440592"/>
            <a:ext cx="6787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 desafio de enfrentar a desigualdade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26A0147C-67D7-E9DE-0BF8-8BFF397CF820}"/>
              </a:ext>
            </a:extLst>
          </p:cNvPr>
          <p:cNvGrpSpPr/>
          <p:nvPr/>
        </p:nvGrpSpPr>
        <p:grpSpPr>
          <a:xfrm>
            <a:off x="0" y="6362374"/>
            <a:ext cx="12192000" cy="55034"/>
            <a:chOff x="0" y="3134032"/>
            <a:chExt cx="16245960" cy="589936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4FEAB1AF-C1A8-0D85-D753-4A0AA900F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34032"/>
              <a:ext cx="12192000" cy="589936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444120ED-E260-53F3-DA21-447349B191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0" y="3134032"/>
              <a:ext cx="4053960" cy="589936"/>
            </a:xfrm>
            <a:prstGeom prst="rect">
              <a:avLst/>
            </a:prstGeom>
          </p:spPr>
        </p:pic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F66300-BAD7-696C-EFA8-523FB9440F9A}"/>
              </a:ext>
            </a:extLst>
          </p:cNvPr>
          <p:cNvSpPr txBox="1"/>
          <p:nvPr/>
        </p:nvSpPr>
        <p:spPr>
          <a:xfrm>
            <a:off x="694720" y="1301549"/>
            <a:ext cx="1049753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É um fenômeno estrutural, que limita o exercício de direitos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Alimenta e é alimentada por uma matriz produtiva concentradora e excludente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Possui várias faces: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/>
              <a:t>Meios (renda, ativos produtivos, propriedade)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/>
              <a:t>Direitos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/>
              <a:t>Capacidades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/>
              <a:t>Autonomia e reconhecimento recíproco </a:t>
            </a:r>
          </a:p>
        </p:txBody>
      </p:sp>
    </p:spTree>
    <p:extLst>
      <p:ext uri="{BB962C8B-B14F-4D97-AF65-F5344CB8AC3E}">
        <p14:creationId xmlns:p14="http://schemas.microsoft.com/office/powerpoint/2010/main" val="285455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843C22-5D7D-DDCC-0909-8539089F3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>
            <a:extLst>
              <a:ext uri="{FF2B5EF4-FFF2-40B4-BE49-F238E27FC236}">
                <a16:creationId xmlns:a16="http://schemas.microsoft.com/office/drawing/2014/main" id="{5366EBB6-34DC-D2CA-C4E4-C0ECA467E9DD}"/>
              </a:ext>
            </a:extLst>
          </p:cNvPr>
          <p:cNvSpPr txBox="1"/>
          <p:nvPr/>
        </p:nvSpPr>
        <p:spPr>
          <a:xfrm>
            <a:off x="409715" y="440592"/>
            <a:ext cx="10331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Instrumentos de enfrentamento à desigualdade reativados</a:t>
            </a:r>
            <a:endParaRPr lang="pt-BR" sz="2800" b="1" dirty="0">
              <a:solidFill>
                <a:srgbClr val="FF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AB01CE9F-7095-25D2-097D-D9B81FF4DCA2}"/>
              </a:ext>
            </a:extLst>
          </p:cNvPr>
          <p:cNvGrpSpPr/>
          <p:nvPr/>
        </p:nvGrpSpPr>
        <p:grpSpPr>
          <a:xfrm>
            <a:off x="0" y="6362374"/>
            <a:ext cx="12192000" cy="55034"/>
            <a:chOff x="0" y="3134032"/>
            <a:chExt cx="16245960" cy="589936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D2D17C56-2D70-45E3-9E8E-D2F1FC97A0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34032"/>
              <a:ext cx="12192000" cy="589936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B108B898-FC73-4D6D-7463-395F1705B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0" y="3134032"/>
              <a:ext cx="4053960" cy="589936"/>
            </a:xfrm>
            <a:prstGeom prst="rect">
              <a:avLst/>
            </a:prstGeom>
          </p:spPr>
        </p:pic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7092E077-04EB-460B-62D4-258D2D0A4A0D}"/>
              </a:ext>
            </a:extLst>
          </p:cNvPr>
          <p:cNvSpPr txBox="1"/>
          <p:nvPr/>
        </p:nvSpPr>
        <p:spPr>
          <a:xfrm>
            <a:off x="621792" y="1108547"/>
            <a:ext cx="573328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Política de valorização do salário mínimo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Bolsa Família 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Novo Minha Casa Minha Vida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Mais Médicos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Farmácia Popular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Agora tem Especialistas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Pé de Meia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Escola em Tempo Integral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Escolas Conectadas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Investimentos em infraestrutura urbana (Novo PAC)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Proteção do meio ambiente e transição ecológica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Investimentos em infraestrutura hídrica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488022B-D47C-E617-B50E-404E89D1BA69}"/>
              </a:ext>
            </a:extLst>
          </p:cNvPr>
          <p:cNvSpPr txBox="1"/>
          <p:nvPr/>
        </p:nvSpPr>
        <p:spPr>
          <a:xfrm>
            <a:off x="6711696" y="1176347"/>
            <a:ext cx="530885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Luz do Povo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Lei da Igualdade Salarial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Nova lei de cotas no ensino superior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Nova lei de cotas no serviço público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Reajuste das bolsas de estudo 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Reajuste da alimentação escolar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Nova política de cuidados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Retomada da reforma agrária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Crédito – Acredita/Consignado/Desenrola/Pronaf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Titulação de terras indígenas e quilombolas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dirty="0"/>
              <a:t>Conselhos e conferências</a:t>
            </a:r>
          </a:p>
        </p:txBody>
      </p:sp>
    </p:spTree>
    <p:extLst>
      <p:ext uri="{BB962C8B-B14F-4D97-AF65-F5344CB8AC3E}">
        <p14:creationId xmlns:p14="http://schemas.microsoft.com/office/powerpoint/2010/main" val="3561425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445AF1-34CE-27AD-F682-FE8FE66F2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>
            <a:extLst>
              <a:ext uri="{FF2B5EF4-FFF2-40B4-BE49-F238E27FC236}">
                <a16:creationId xmlns:a16="http://schemas.microsoft.com/office/drawing/2014/main" id="{61253B09-53CD-46A0-AE20-95657D5BC116}"/>
              </a:ext>
            </a:extLst>
          </p:cNvPr>
          <p:cNvSpPr txBox="1"/>
          <p:nvPr/>
        </p:nvSpPr>
        <p:spPr>
          <a:xfrm>
            <a:off x="318275" y="178982"/>
            <a:ext cx="10806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Os instrumentos de enfrentamento à desigualdade reativados</a:t>
            </a:r>
            <a:endParaRPr lang="pt-BR" sz="2800" b="1" dirty="0">
              <a:solidFill>
                <a:srgbClr val="FF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303D8ED-CC96-DB80-E781-AB3918340CB9}"/>
              </a:ext>
            </a:extLst>
          </p:cNvPr>
          <p:cNvGrpSpPr/>
          <p:nvPr/>
        </p:nvGrpSpPr>
        <p:grpSpPr>
          <a:xfrm>
            <a:off x="0" y="6362374"/>
            <a:ext cx="12192000" cy="55034"/>
            <a:chOff x="0" y="3134032"/>
            <a:chExt cx="16245960" cy="589936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9CCDF933-4E4C-6CD5-2A68-561FC4316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134032"/>
              <a:ext cx="12192000" cy="589936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97A86EAA-8FD1-7947-C342-24EB5009DA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0" y="3134032"/>
              <a:ext cx="4053960" cy="589936"/>
            </a:xfrm>
            <a:prstGeom prst="rect">
              <a:avLst/>
            </a:prstGeom>
          </p:spPr>
        </p:pic>
      </p:grpSp>
      <p:pic>
        <p:nvPicPr>
          <p:cNvPr id="7" name="Imagem 6">
            <a:extLst>
              <a:ext uri="{FF2B5EF4-FFF2-40B4-BE49-F238E27FC236}">
                <a16:creationId xmlns:a16="http://schemas.microsoft.com/office/drawing/2014/main" id="{D8688EB4-B45A-25BE-B024-CEADAD63DC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1344" y="4081458"/>
            <a:ext cx="3237257" cy="2158171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020A8F70-951C-1772-4740-0CA6DE507E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8473" y="1282880"/>
            <a:ext cx="3237257" cy="2158171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98A82FA7-5E6D-BC54-AB8E-28AED5BB901E}"/>
              </a:ext>
            </a:extLst>
          </p:cNvPr>
          <p:cNvSpPr txBox="1"/>
          <p:nvPr/>
        </p:nvSpPr>
        <p:spPr>
          <a:xfrm>
            <a:off x="2670048" y="1010976"/>
            <a:ext cx="1581912" cy="371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Mais Médicos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DED737E-71A7-5447-12D4-1D6CDE07ACA0}"/>
              </a:ext>
            </a:extLst>
          </p:cNvPr>
          <p:cNvSpPr txBox="1"/>
          <p:nvPr/>
        </p:nvSpPr>
        <p:spPr>
          <a:xfrm>
            <a:off x="2423160" y="3773112"/>
            <a:ext cx="2572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Cisternas Entregues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0961A19-8A67-1415-7E97-BC22CDA54F73}"/>
              </a:ext>
            </a:extLst>
          </p:cNvPr>
          <p:cNvSpPr txBox="1"/>
          <p:nvPr/>
        </p:nvSpPr>
        <p:spPr>
          <a:xfrm>
            <a:off x="6580342" y="1031358"/>
            <a:ext cx="372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Repasse para alimentação escolar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4A40C7A5-C45D-1A6C-66FC-10E19DC255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24112" y="1394703"/>
            <a:ext cx="2582894" cy="2086978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B0571F07-2663-79E0-4B47-4B3F909672B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14183" y="3970304"/>
            <a:ext cx="3237257" cy="2158171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C4EC3E75-2A1A-C5FC-DAF5-3A4D320AC4F4}"/>
              </a:ext>
            </a:extLst>
          </p:cNvPr>
          <p:cNvSpPr txBox="1"/>
          <p:nvPr/>
        </p:nvSpPr>
        <p:spPr>
          <a:xfrm>
            <a:off x="6817640" y="3703129"/>
            <a:ext cx="372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Novos Mercados Abertos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1683BAF-0319-C877-1E7B-027727673676}"/>
              </a:ext>
            </a:extLst>
          </p:cNvPr>
          <p:cNvSpPr txBox="1"/>
          <p:nvPr/>
        </p:nvSpPr>
        <p:spPr>
          <a:xfrm>
            <a:off x="10246291" y="6417408"/>
            <a:ext cx="1515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FF0000"/>
                </a:solidFill>
              </a:rPr>
              <a:t>ComunicaBR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2085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2855D42768EFA47ABF5F1264B85D861" ma:contentTypeVersion="14" ma:contentTypeDescription="Crie um novo documento." ma:contentTypeScope="" ma:versionID="1062a1686291516bf91c78fcc87953e4">
  <xsd:schema xmlns:xsd="http://www.w3.org/2001/XMLSchema" xmlns:xs="http://www.w3.org/2001/XMLSchema" xmlns:p="http://schemas.microsoft.com/office/2006/metadata/properties" xmlns:ns2="49c102f9-0526-4a33-87c0-d4d2ff3ec05d" xmlns:ns3="09831d9b-c895-437a-b2b8-8ddab1981751" targetNamespace="http://schemas.microsoft.com/office/2006/metadata/properties" ma:root="true" ma:fieldsID="0a0c63c3d0b868f867816e380e0902f5" ns2:_="" ns3:_="">
    <xsd:import namespace="49c102f9-0526-4a33-87c0-d4d2ff3ec05d"/>
    <xsd:import namespace="09831d9b-c895-437a-b2b8-8ddab19817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102f9-0526-4a33-87c0-d4d2ff3ec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Marcações de imagem" ma:readOnly="false" ma:fieldId="{5cf76f15-5ced-4ddc-b409-7134ff3c332f}" ma:taxonomyMulti="true" ma:sspId="3eb10998-98aa-4c79-ad86-5c465d50d2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831d9b-c895-437a-b2b8-8ddab198175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bd8f2d4-287c-4301-99c0-b03be972c59b}" ma:internalName="TaxCatchAll" ma:showField="CatchAllData" ma:web="09831d9b-c895-437a-b2b8-8ddab19817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9c102f9-0526-4a33-87c0-d4d2ff3ec05d">
      <Terms xmlns="http://schemas.microsoft.com/office/infopath/2007/PartnerControls"/>
    </lcf76f155ced4ddcb4097134ff3c332f>
    <TaxCatchAll xmlns="09831d9b-c895-437a-b2b8-8ddab198175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150639-C34F-4BC0-8CCE-73A51A695D45}">
  <ds:schemaRefs>
    <ds:schemaRef ds:uri="09831d9b-c895-437a-b2b8-8ddab1981751"/>
    <ds:schemaRef ds:uri="49c102f9-0526-4a33-87c0-d4d2ff3ec0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D94379B-206A-4E87-96C2-2C65150566E5}">
  <ds:schemaRefs>
    <ds:schemaRef ds:uri="http://schemas.microsoft.com/office/2006/metadata/properties"/>
    <ds:schemaRef ds:uri="http://purl.org/dc/terms/"/>
    <ds:schemaRef ds:uri="49c102f9-0526-4a33-87c0-d4d2ff3ec05d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09831d9b-c895-437a-b2b8-8ddab198175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2FBC051-F0F0-4227-8FC6-6408AA4C41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850</TotalTime>
  <Words>338</Words>
  <Application>Microsoft Macintosh PowerPoint</Application>
  <PresentationFormat>Widescreen</PresentationFormat>
  <Paragraphs>62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Microsoft JhengHei UI</vt:lpstr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Presidência da República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Jeter Ribeiro de Souza</dc:creator>
  <cp:lastModifiedBy>Sandra Marcia Chagas Brandao</cp:lastModifiedBy>
  <cp:revision>20</cp:revision>
  <cp:lastPrinted>2025-07-31T14:19:32Z</cp:lastPrinted>
  <dcterms:created xsi:type="dcterms:W3CDTF">2023-02-28T20:32:30Z</dcterms:created>
  <dcterms:modified xsi:type="dcterms:W3CDTF">2025-07-31T20:18:17Z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0x01010082855D42768EFA47ABF5F1264B85D861</vt:lpwstr>
  </property>
  <property fmtid="{D5CDD505-2E9C-101B-9397-08002B2CF9AE}" pid="3" name="MediaServiceImageTags">
    <vt:lpwstr/>
  </property>
</Properties>
</file>